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5"/>
  </p:notesMasterIdLst>
  <p:handoutMasterIdLst>
    <p:handoutMasterId r:id="rId16"/>
  </p:handoutMasterIdLst>
  <p:sldIdLst>
    <p:sldId id="820" r:id="rId6"/>
    <p:sldId id="416" r:id="rId7"/>
    <p:sldId id="474" r:id="rId8"/>
    <p:sldId id="818" r:id="rId9"/>
    <p:sldId id="821" r:id="rId10"/>
    <p:sldId id="648" r:id="rId11"/>
    <p:sldId id="823" r:id="rId12"/>
    <p:sldId id="819" r:id="rId13"/>
    <p:sldId id="792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Rose" initials="JR" lastIdx="7" clrIdx="0">
    <p:extLst>
      <p:ext uri="{19B8F6BF-5375-455C-9EA6-DF929625EA0E}">
        <p15:presenceInfo xmlns:p15="http://schemas.microsoft.com/office/powerpoint/2012/main" userId="S::jrose@mathworks.com::5cb30b5a-517d-4f31-b711-ce89ecfa1c44" providerId="AD"/>
      </p:ext>
    </p:extLst>
  </p:cmAuthor>
  <p:cmAuthor id="2" name="Irene Berlinsky" initials="IB" lastIdx="2" clrIdx="1">
    <p:extLst>
      <p:ext uri="{19B8F6BF-5375-455C-9EA6-DF929625EA0E}">
        <p15:presenceInfo xmlns:p15="http://schemas.microsoft.com/office/powerpoint/2012/main" userId="S::iberlins@mathworks.com::c2d2b39e-2bd8-428a-9a8d-2a5ea1dc6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DAD"/>
    <a:srgbClr val="0D78C9"/>
    <a:srgbClr val="024C84"/>
    <a:srgbClr val="993200"/>
    <a:srgbClr val="4D4E44"/>
    <a:srgbClr val="176338"/>
    <a:srgbClr val="0F5D3F"/>
    <a:srgbClr val="ABC8D1"/>
    <a:srgbClr val="1B3049"/>
    <a:srgbClr val="5D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56667" autoAdjust="0"/>
  </p:normalViewPr>
  <p:slideViewPr>
    <p:cSldViewPr snapToGrid="0">
      <p:cViewPr varScale="1">
        <p:scale>
          <a:sx n="69" d="100"/>
          <a:sy n="69" d="100"/>
        </p:scale>
        <p:origin x="2776" y="19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Daggett" userId="b7f0cb10-14fc-49c5-b14b-063882299a2c" providerId="ADAL" clId="{7975CB3B-6037-44F3-920A-4F24F2D50611}"/>
    <pc:docChg chg="custSel modSld">
      <pc:chgData name="Julia Daggett" userId="b7f0cb10-14fc-49c5-b14b-063882299a2c" providerId="ADAL" clId="{7975CB3B-6037-44F3-920A-4F24F2D50611}" dt="2021-06-29T12:21:19.538" v="2" actId="478"/>
      <pc:docMkLst>
        <pc:docMk/>
      </pc:docMkLst>
      <pc:sldChg chg="delSp modSp mod">
        <pc:chgData name="Julia Daggett" userId="b7f0cb10-14fc-49c5-b14b-063882299a2c" providerId="ADAL" clId="{7975CB3B-6037-44F3-920A-4F24F2D50611}" dt="2021-06-29T12:21:19.538" v="2" actId="478"/>
        <pc:sldMkLst>
          <pc:docMk/>
          <pc:sldMk cId="3336793890" sldId="821"/>
        </pc:sldMkLst>
        <pc:spChg chg="mod">
          <ac:chgData name="Julia Daggett" userId="b7f0cb10-14fc-49c5-b14b-063882299a2c" providerId="ADAL" clId="{7975CB3B-6037-44F3-920A-4F24F2D50611}" dt="2021-06-29T12:21:17.259" v="0" actId="20577"/>
          <ac:spMkLst>
            <pc:docMk/>
            <pc:sldMk cId="3336793890" sldId="821"/>
            <ac:spMk id="3" creationId="{00000000-0000-0000-0000-000000000000}"/>
          </ac:spMkLst>
        </pc:spChg>
        <pc:grpChg chg="del">
          <ac:chgData name="Julia Daggett" userId="b7f0cb10-14fc-49c5-b14b-063882299a2c" providerId="ADAL" clId="{7975CB3B-6037-44F3-920A-4F24F2D50611}" dt="2021-06-29T12:21:18.765" v="1" actId="478"/>
          <ac:grpSpMkLst>
            <pc:docMk/>
            <pc:sldMk cId="3336793890" sldId="821"/>
            <ac:grpSpMk id="36" creationId="{00000000-0000-0000-0000-000000000000}"/>
          </ac:grpSpMkLst>
        </pc:grpChg>
        <pc:grpChg chg="del">
          <ac:chgData name="Julia Daggett" userId="b7f0cb10-14fc-49c5-b14b-063882299a2c" providerId="ADAL" clId="{7975CB3B-6037-44F3-920A-4F24F2D50611}" dt="2021-06-29T12:21:19.538" v="2" actId="478"/>
          <ac:grpSpMkLst>
            <pc:docMk/>
            <pc:sldMk cId="3336793890" sldId="821"/>
            <ac:grpSpMk id="39" creationId="{00000000-0000-0000-0000-000000000000}"/>
          </ac:grpSpMkLst>
        </pc:grpChg>
      </pc:sldChg>
    </pc:docChg>
  </pc:docChgLst>
  <pc:docChgLst>
    <pc:chgData name="Kim Allen" userId="S::kimallen@mathworks.com::4424f6c3-c8c6-4a60-94c8-36d290ac0373" providerId="AD" clId="Web-{C7203AE1-4615-606F-BBEB-F78167757568}"/>
    <pc:docChg chg="delSld modSld">
      <pc:chgData name="Kim Allen" userId="S::kimallen@mathworks.com::4424f6c3-c8c6-4a60-94c8-36d290ac0373" providerId="AD" clId="Web-{C7203AE1-4615-606F-BBEB-F78167757568}" dt="2021-05-25T15:53:07.098" v="36" actId="20577"/>
      <pc:docMkLst>
        <pc:docMk/>
      </pc:docMkLst>
      <pc:sldChg chg="del">
        <pc:chgData name="Kim Allen" userId="S::kimallen@mathworks.com::4424f6c3-c8c6-4a60-94c8-36d290ac0373" providerId="AD" clId="Web-{C7203AE1-4615-606F-BBEB-F78167757568}" dt="2021-05-25T15:52:28.488" v="32"/>
        <pc:sldMkLst>
          <pc:docMk/>
          <pc:sldMk cId="2792137990" sldId="272"/>
        </pc:sldMkLst>
      </pc:sldChg>
      <pc:sldChg chg="modSp delCm">
        <pc:chgData name="Kim Allen" userId="S::kimallen@mathworks.com::4424f6c3-c8c6-4a60-94c8-36d290ac0373" providerId="AD" clId="Web-{C7203AE1-4615-606F-BBEB-F78167757568}" dt="2021-05-25T15:50:14.483" v="2"/>
        <pc:sldMkLst>
          <pc:docMk/>
          <pc:sldMk cId="1239435864" sldId="416"/>
        </pc:sldMkLst>
        <pc:spChg chg="mod">
          <ac:chgData name="Kim Allen" userId="S::kimallen@mathworks.com::4424f6c3-c8c6-4a60-94c8-36d290ac0373" providerId="AD" clId="Web-{C7203AE1-4615-606F-BBEB-F78167757568}" dt="2021-05-25T15:50:03.389" v="1" actId="20577"/>
          <ac:spMkLst>
            <pc:docMk/>
            <pc:sldMk cId="1239435864" sldId="416"/>
            <ac:spMk id="22" creationId="{05FB1692-D136-41F0-B53E-64356DC5F9B9}"/>
          </ac:spMkLst>
        </pc:spChg>
      </pc:sldChg>
      <pc:sldChg chg="modSp delCm">
        <pc:chgData name="Kim Allen" userId="S::kimallen@mathworks.com::4424f6c3-c8c6-4a60-94c8-36d290ac0373" providerId="AD" clId="Web-{C7203AE1-4615-606F-BBEB-F78167757568}" dt="2021-05-25T15:52:17.550" v="31" actId="20577"/>
        <pc:sldMkLst>
          <pc:docMk/>
          <pc:sldMk cId="1499405148" sldId="648"/>
        </pc:sldMkLst>
        <pc:spChg chg="mod">
          <ac:chgData name="Kim Allen" userId="S::kimallen@mathworks.com::4424f6c3-c8c6-4a60-94c8-36d290ac0373" providerId="AD" clId="Web-{C7203AE1-4615-606F-BBEB-F78167757568}" dt="2021-05-25T15:52:17.550" v="31" actId="20577"/>
          <ac:spMkLst>
            <pc:docMk/>
            <pc:sldMk cId="1499405148" sldId="648"/>
            <ac:spMk id="20" creationId="{FF50700C-95AC-2549-B7DA-79309E168A43}"/>
          </ac:spMkLst>
        </pc:spChg>
      </pc:sldChg>
      <pc:sldChg chg="modSp delCm">
        <pc:chgData name="Kim Allen" userId="S::kimallen@mathworks.com::4424f6c3-c8c6-4a60-94c8-36d290ac0373" providerId="AD" clId="Web-{C7203AE1-4615-606F-BBEB-F78167757568}" dt="2021-05-25T15:53:07.098" v="36" actId="20577"/>
        <pc:sldMkLst>
          <pc:docMk/>
          <pc:sldMk cId="3336793890" sldId="821"/>
        </pc:sldMkLst>
        <pc:spChg chg="mod">
          <ac:chgData name="Kim Allen" userId="S::kimallen@mathworks.com::4424f6c3-c8c6-4a60-94c8-36d290ac0373" providerId="AD" clId="Web-{C7203AE1-4615-606F-BBEB-F78167757568}" dt="2021-05-25T15:53:07.098" v="36" actId="20577"/>
          <ac:spMkLst>
            <pc:docMk/>
            <pc:sldMk cId="3336793890" sldId="821"/>
            <ac:spMk id="10" creationId="{00000000-0000-0000-0000-000000000000}"/>
          </ac:spMkLst>
        </pc:spChg>
        <pc:spChg chg="mod">
          <ac:chgData name="Kim Allen" userId="S::kimallen@mathworks.com::4424f6c3-c8c6-4a60-94c8-36d290ac0373" providerId="AD" clId="Web-{C7203AE1-4615-606F-BBEB-F78167757568}" dt="2021-05-25T15:51:07.923" v="21" actId="20577"/>
          <ac:spMkLst>
            <pc:docMk/>
            <pc:sldMk cId="3336793890" sldId="821"/>
            <ac:spMk id="30" creationId="{DED4FDAC-5588-134E-B52D-EF5DFB7D0B92}"/>
          </ac:spMkLst>
        </pc:spChg>
      </pc:sldChg>
      <pc:sldChg chg="delCm">
        <pc:chgData name="Kim Allen" userId="S::kimallen@mathworks.com::4424f6c3-c8c6-4a60-94c8-36d290ac0373" providerId="AD" clId="Web-{C7203AE1-4615-606F-BBEB-F78167757568}" dt="2021-05-25T15:52:43.691" v="34"/>
        <pc:sldMkLst>
          <pc:docMk/>
          <pc:sldMk cId="4096372765" sldId="823"/>
        </pc:sldMkLst>
      </pc:sldChg>
    </pc:docChg>
  </pc:docChgLst>
  <pc:docChgLst>
    <pc:chgData name="Julia Daggett" userId="S::jdaggett@mathworks.com::b7f0cb10-14fc-49c5-b14b-063882299a2c" providerId="AD" clId="Web-{38759747-BF03-4DAC-B4D0-218C08331106}"/>
    <pc:docChg chg="modSld">
      <pc:chgData name="Julia Daggett" userId="S::jdaggett@mathworks.com::b7f0cb10-14fc-49c5-b14b-063882299a2c" providerId="AD" clId="Web-{38759747-BF03-4DAC-B4D0-218C08331106}" dt="2021-05-25T18:40:01.836" v="6" actId="1076"/>
      <pc:docMkLst>
        <pc:docMk/>
      </pc:docMkLst>
      <pc:sldChg chg="modSp">
        <pc:chgData name="Julia Daggett" userId="S::jdaggett@mathworks.com::b7f0cb10-14fc-49c5-b14b-063882299a2c" providerId="AD" clId="Web-{38759747-BF03-4DAC-B4D0-218C08331106}" dt="2021-05-25T18:40:01.836" v="6" actId="1076"/>
        <pc:sldMkLst>
          <pc:docMk/>
          <pc:sldMk cId="297714756" sldId="819"/>
        </pc:sldMkLst>
        <pc:picChg chg="mod">
          <ac:chgData name="Julia Daggett" userId="S::jdaggett@mathworks.com::b7f0cb10-14fc-49c5-b14b-063882299a2c" providerId="AD" clId="Web-{38759747-BF03-4DAC-B4D0-218C08331106}" dt="2021-05-25T18:40:01.836" v="6" actId="1076"/>
          <ac:picMkLst>
            <pc:docMk/>
            <pc:sldMk cId="297714756" sldId="819"/>
            <ac:picMk id="10" creationId="{2E97982F-186A-694B-B767-F0DF1520E218}"/>
          </ac:picMkLst>
        </pc:picChg>
      </pc:sldChg>
      <pc:sldChg chg="delSp">
        <pc:chgData name="Julia Daggett" userId="S::jdaggett@mathworks.com::b7f0cb10-14fc-49c5-b14b-063882299a2c" providerId="AD" clId="Web-{38759747-BF03-4DAC-B4D0-218C08331106}" dt="2021-05-25T18:38:28.193" v="5"/>
        <pc:sldMkLst>
          <pc:docMk/>
          <pc:sldMk cId="3743941917" sldId="820"/>
        </pc:sldMkLst>
        <pc:spChg chg="del">
          <ac:chgData name="Julia Daggett" userId="S::jdaggett@mathworks.com::b7f0cb10-14fc-49c5-b14b-063882299a2c" providerId="AD" clId="Web-{38759747-BF03-4DAC-B4D0-218C08331106}" dt="2021-05-25T18:38:25.256" v="4"/>
          <ac:spMkLst>
            <pc:docMk/>
            <pc:sldMk cId="3743941917" sldId="820"/>
            <ac:spMk id="6" creationId="{FA6B3309-729C-3343-8344-9595D52170EB}"/>
          </ac:spMkLst>
        </pc:spChg>
        <pc:spChg chg="del">
          <ac:chgData name="Julia Daggett" userId="S::jdaggett@mathworks.com::b7f0cb10-14fc-49c5-b14b-063882299a2c" providerId="AD" clId="Web-{38759747-BF03-4DAC-B4D0-218C08331106}" dt="2021-05-25T18:38:28.193" v="5"/>
          <ac:spMkLst>
            <pc:docMk/>
            <pc:sldMk cId="3743941917" sldId="820"/>
            <ac:spMk id="7" creationId="{EC518232-C2D8-BF4F-8843-E05615B026F6}"/>
          </ac:spMkLst>
        </pc:spChg>
      </pc:sldChg>
      <pc:sldChg chg="modSp">
        <pc:chgData name="Julia Daggett" userId="S::jdaggett@mathworks.com::b7f0cb10-14fc-49c5-b14b-063882299a2c" providerId="AD" clId="Web-{38759747-BF03-4DAC-B4D0-218C08331106}" dt="2021-05-25T18:36:52.644" v="3" actId="20577"/>
        <pc:sldMkLst>
          <pc:docMk/>
          <pc:sldMk cId="4096372765" sldId="823"/>
        </pc:sldMkLst>
        <pc:spChg chg="mod">
          <ac:chgData name="Julia Daggett" userId="S::jdaggett@mathworks.com::b7f0cb10-14fc-49c5-b14b-063882299a2c" providerId="AD" clId="Web-{38759747-BF03-4DAC-B4D0-218C08331106}" dt="2021-05-25T18:36:52.644" v="3" actId="20577"/>
          <ac:spMkLst>
            <pc:docMk/>
            <pc:sldMk cId="4096372765" sldId="823"/>
            <ac:spMk id="46" creationId="{BE88F421-D87A-4257-8518-646D221E6BEF}"/>
          </ac:spMkLst>
        </pc:spChg>
      </pc:sldChg>
    </pc:docChg>
  </pc:docChgLst>
  <pc:docChgLst>
    <pc:chgData name="Julia Daggett" userId="S::jdaggett@mathworks.com::b7f0cb10-14fc-49c5-b14b-063882299a2c" providerId="AD" clId="Web-{E6A41A62-443B-489E-8974-D63A029624F2}"/>
    <pc:docChg chg="modSld">
      <pc:chgData name="Julia Daggett" userId="S::jdaggett@mathworks.com::b7f0cb10-14fc-49c5-b14b-063882299a2c" providerId="AD" clId="Web-{E6A41A62-443B-489E-8974-D63A029624F2}" dt="2021-05-25T18:16:59.024" v="1" actId="1076"/>
      <pc:docMkLst>
        <pc:docMk/>
      </pc:docMkLst>
      <pc:sldChg chg="modSp">
        <pc:chgData name="Julia Daggett" userId="S::jdaggett@mathworks.com::b7f0cb10-14fc-49c5-b14b-063882299a2c" providerId="AD" clId="Web-{E6A41A62-443B-489E-8974-D63A029624F2}" dt="2021-05-25T18:16:59.024" v="1" actId="1076"/>
        <pc:sldMkLst>
          <pc:docMk/>
          <pc:sldMk cId="3398659891" sldId="818"/>
        </pc:sldMkLst>
        <pc:grpChg chg="mod">
          <ac:chgData name="Julia Daggett" userId="S::jdaggett@mathworks.com::b7f0cb10-14fc-49c5-b14b-063882299a2c" providerId="AD" clId="Web-{E6A41A62-443B-489E-8974-D63A029624F2}" dt="2021-05-25T18:16:59.024" v="1" actId="1076"/>
          <ac:grpSpMkLst>
            <pc:docMk/>
            <pc:sldMk cId="3398659891" sldId="818"/>
            <ac:grpSpMk id="6" creationId="{FDF58406-D4C2-534D-AD34-2B997904CA09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7/13/21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全球数百万工程师和科学家都在使用 MATLAB 和 Simulink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全球超过十万家企业、政府机构和大学使用我们的软件</a:t>
            </a:r>
            <a:endParaRPr 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我们在汽车和航空航天等成熟行业拥有大批客户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在这些行业，排名前十的企业都在使用 MATLAB 和 Simulink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我们也有来自互联网服务等行业的客户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例如，在排名前五的互联网企业中，Amazon、Google 和 Facebook 这三家都将 MATLAB 和 Simulink 投入多种应用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zh-CN" sz="1200" b="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车企排名数据来源：2016 </a:t>
            </a:r>
            <a:r>
              <a:rPr lang="zh-CN" b="0" i="1" u="none" baseline="0" dirty="0"/>
              <a:t>年国际汽车制造商协会 (OICA) 全球制造商产量排名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br>
              <a:rPr 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sz="1200" b="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航空航天业排名数据来源：PwC 报告《Aerospace and Defense 2017 Year in Review and 2018 Forecast》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zh-C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zh-CN" sz="1200" b="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互联网企业排名数据来源：维基百科《最大的互联网公司列表》：</a:t>
            </a:r>
            <a:endParaRPr lang="zh-CN" i="1" dirty="0"/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zh-CN" b="0" i="1" u="none" baseline="0" dirty="0"/>
              <a:t>https://en.wikipedia.org/wiki/List_of_largest_Internet_companies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9294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我们的软件广泛应用于各行各业，累计涵盖航空航天、汽车、生物技术、能源生产、金融服务、医疗设备和铁路系统等 20 多个行业。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现在，了解一下我们的客户和我们的产品如何为世界带来改变</a:t>
            </a:r>
          </a:p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1520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在十万多家使用 MATLAB 和 Simulink 的企业中，以上这些只是较具代表性的一小部分。这些企业都希望应聘者掌握相关技能。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/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661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访问 MATLAB 的方式：使用个人设备和学校设备访问；使用 MathWorks 帐户通过 Web 浏览器访问；使用移动设备访问。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 algn="l" rtl="0"/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3074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我们有偿提供一套专门面向 Campus-Wide License 的自定进度在线培训课程。学校如果选择此附加服务，则可为所有学生和教职员工提供无限制的 MATLAB 和 Simulink 实操培训。自定进度培训可以帮助学生和教职员工提升技能，同时确保宝贵的面对面课堂时间。进度报告和结业证书有助于管理问责。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062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 algn="l" rtl="0">
              <a:buFontTx/>
              <a:buChar char="-"/>
            </a:pPr>
            <a:r>
              <a:rPr lang="zh-CN" b="0" i="0" u="none" baseline="0" dirty="0"/>
              <a:t>有些教师希望将 MATLAB 教学作为课程的核心组成部分，有人希望课程作业能够自动打分，为此，我们设计了 MATLAB Grader。该产品仅面向 Campus-Wide License 提供付费版，收取固定年费，支持不限数量的学生和教职员工在各门课程中使用 MATLAB Grader。MATLAB Grader 经 LTI 认证，因此，付费版可嵌入任何支持 LTI 的学习管理系统。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1482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 dirty="0"/>
              <a:t>有些教师希望以记事本形式进行 MATLAB 教学，为此，我们面向 Campus-Wide License 免费提供 MATLAB 实时编辑器。MATLAB 代码可直接在实时编辑器中运行，因此，教职员工和学生可以使用同一环境完成各项工作，不再忙于切换。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D73B8C3-A209-4A55-9261-22C2A02B3159}" type="slidenum">
              <a:rPr/>
              <a:pPr/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8129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/>
              <a:t>Click to add b</a:t>
            </a:r>
            <a:r>
              <a:rPr lang="en-US" sz="1805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/>
              <a:t>Click to add headline</a:t>
            </a:r>
            <a:r>
              <a:rPr lang="en-US" sz="2005" b="1">
                <a:solidFill>
                  <a:prstClr val="black"/>
                </a:solidFill>
              </a:rPr>
              <a:t> providing value of feature</a:t>
            </a:r>
            <a:endParaRPr lang="en-US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sz="1604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>
                <a:latin typeface="Courier New" pitchFamily="49" charset="0"/>
                <a:cs typeface="Courier New" pitchFamily="49" charset="0"/>
              </a:rPr>
              <a:t>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/>
              <a:t>Click to add b</a:t>
            </a:r>
            <a:r>
              <a:rPr lang="en-US" sz="1805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/>
              <a:t>Click to add headline</a:t>
            </a:r>
            <a:r>
              <a:rPr lang="en-US" sz="2005" b="1">
                <a:solidFill>
                  <a:prstClr val="black"/>
                </a:solidFill>
              </a:rPr>
              <a:t> providing value of feature</a:t>
            </a:r>
            <a:endParaRPr lang="en-US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sz="1604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>
                <a:latin typeface="Courier New" pitchFamily="49" charset="0"/>
                <a:cs typeface="Courier New" pitchFamily="49" charset="0"/>
              </a:rPr>
              <a:t>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2017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7.jpeg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tiff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1.tiff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5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tags" Target="../tags/tag8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65.svg"/><Relationship Id="rId11" Type="http://schemas.openxmlformats.org/officeDocument/2006/relationships/image" Target="../media/image70.jpe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7FE769-FB5D-C048-A2B9-993DBCE8F716}"/>
              </a:ext>
            </a:extLst>
          </p:cNvPr>
          <p:cNvSpPr/>
          <p:nvPr/>
        </p:nvSpPr>
        <p:spPr>
          <a:xfrm>
            <a:off x="8805079" y="3021824"/>
            <a:ext cx="3014388" cy="2463516"/>
          </a:xfrm>
          <a:prstGeom prst="rect">
            <a:avLst/>
          </a:prstGeom>
          <a:noFill/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sz="169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72499-15EF-484A-94D1-7A40541D383A}"/>
              </a:ext>
            </a:extLst>
          </p:cNvPr>
          <p:cNvSpPr txBox="1"/>
          <p:nvPr/>
        </p:nvSpPr>
        <p:spPr>
          <a:xfrm>
            <a:off x="661133" y="3289092"/>
            <a:ext cx="64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1600" b="0" i="0" u="none" baseline="0" dirty="0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[插入大学/机构名称]</a:t>
            </a: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 现提供 </a:t>
            </a:r>
            <a:r>
              <a:rPr lang="zh-CN" sz="1600" b="0" i="0" u="none" baseline="0" dirty="0"/>
              <a:t>Campus-Wide License，</a:t>
            </a: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让所有学生、教职员工和研究人员可以在校园内外的任何设备上无限制地使用</a:t>
            </a:r>
            <a:r>
              <a:rPr lang="zh-CN" sz="1600" b="0" i="0" u="none" baseline="0" dirty="0"/>
              <a:t> MATLAB </a:t>
            </a: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sz="1600" b="0" i="0" u="none" baseline="0" dirty="0"/>
              <a:t> Simulink。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940EA-60C8-F14F-865B-A1D3CD907BE3}"/>
              </a:ext>
            </a:extLst>
          </p:cNvPr>
          <p:cNvSpPr txBox="1"/>
          <p:nvPr/>
        </p:nvSpPr>
        <p:spPr>
          <a:xfrm>
            <a:off x="661131" y="4250894"/>
            <a:ext cx="7093907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用户可以获取：</a:t>
            </a:r>
          </a:p>
          <a:p>
            <a:pPr marL="285750" lvl="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工程师和科学家同款实用工具</a:t>
            </a:r>
          </a:p>
          <a:p>
            <a:pPr marL="285750" lvl="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各项丰富资源，帮助提升 </a:t>
            </a:r>
            <a:r>
              <a:rPr lang="zh-CN" sz="1600" b="0" i="0" u="none" baseline="0" dirty="0"/>
              <a:t>MATLAB </a:t>
            </a:r>
            <a:r>
              <a:rPr lang="zh-CN" sz="1600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技巧、完成相关作业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2EC90F-638D-AD4B-AFED-1D5AB2679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5890000"/>
            <a:ext cx="2892543" cy="512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195A8-B270-5F49-A330-82438AE3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44" y="2278"/>
            <a:ext cx="12201144" cy="27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257BC7-D429-3842-A9AA-93CB897B8CD2}"/>
              </a:ext>
            </a:extLst>
          </p:cNvPr>
          <p:cNvSpPr txBox="1"/>
          <p:nvPr/>
        </p:nvSpPr>
        <p:spPr>
          <a:xfrm>
            <a:off x="8805079" y="4120089"/>
            <a:ext cx="3014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sz="1100" b="0" i="0" u="none" baseline="0" dirty="0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[插入大学/机构徽标]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8ECC68-B3E8-4723-BE53-D73997BE1B00}"/>
              </a:ext>
            </a:extLst>
          </p:cNvPr>
          <p:cNvSpPr/>
          <p:nvPr/>
        </p:nvSpPr>
        <p:spPr>
          <a:xfrm>
            <a:off x="661131" y="5626305"/>
            <a:ext cx="6746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zh-CN" sz="1400" b="1" i="1" u="none" baseline="0" dirty="0">
                <a:solidFill>
                  <a:srgbClr val="00A9E0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[插入门户链接]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E5F0E-1CC4-9E49-9F34-755E0FBE7D8C}"/>
              </a:ext>
            </a:extLst>
          </p:cNvPr>
          <p:cNvSpPr txBox="1"/>
          <p:nvPr/>
        </p:nvSpPr>
        <p:spPr>
          <a:xfrm>
            <a:off x="661131" y="1081090"/>
            <a:ext cx="445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ja-JP" altLang="en-US" sz="3200" b="1">
                <a:solidFill>
                  <a:schemeClr val="bg1"/>
                </a:solidFill>
              </a:rPr>
              <a:t>助力学习与科研</a:t>
            </a:r>
            <a:endParaRPr lang="en-US" sz="32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94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7114F5B-5ABF-48C7-B003-4DC1C3AABE07}"/>
              </a:ext>
            </a:extLst>
          </p:cNvPr>
          <p:cNvGrpSpPr/>
          <p:nvPr/>
        </p:nvGrpSpPr>
        <p:grpSpPr>
          <a:xfrm>
            <a:off x="6139823" y="3938980"/>
            <a:ext cx="2593027" cy="1952936"/>
            <a:chOff x="3319985" y="4522345"/>
            <a:chExt cx="2593027" cy="195293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671191-5809-4A4D-A468-79965E19FD50}"/>
                </a:ext>
              </a:extLst>
            </p:cNvPr>
            <p:cNvSpPr/>
            <p:nvPr/>
          </p:nvSpPr>
          <p:spPr>
            <a:xfrm>
              <a:off x="3319985" y="5890506"/>
              <a:ext cx="2593027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rtl="0">
                <a:spcAft>
                  <a:spcPts val="400"/>
                </a:spcAft>
                <a:tabLst>
                  <a:tab pos="1544638" algn="l"/>
                </a:tabLst>
              </a:pPr>
              <a:r>
                <a:rPr lang="zh-CN" sz="1600" b="1" i="0" u="none" baseline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全球排名前十的</a:t>
              </a:r>
              <a:br>
                <a:rPr lang="zh-CN" sz="1600" b="1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</a:br>
              <a:r>
                <a:rPr lang="zh-CN" sz="1600" b="1" i="0" u="none" baseline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航空航天企业</a:t>
              </a:r>
              <a:r>
                <a:rPr lang="zh-CN" sz="1200" b="0" i="0" u="none" baseline="4000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sz="1200" b="1">
                <a:solidFill>
                  <a:srgbClr val="636569"/>
                </a:solidFill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17D396F7-D128-4C90-9C19-A91F338E6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94340" y="4522345"/>
              <a:ext cx="1645920" cy="1645920"/>
            </a:xfrm>
            <a:prstGeom prst="rect">
              <a:avLst/>
            </a:prstGeom>
          </p:spPr>
        </p:pic>
      </p:grpSp>
      <p:pic>
        <p:nvPicPr>
          <p:cNvPr id="14" name="Picture 14" descr="Image result for blue origin space capsule">
            <a:extLst>
              <a:ext uri="{FF2B5EF4-FFF2-40B4-BE49-F238E27FC236}">
                <a16:creationId xmlns:a16="http://schemas.microsoft.com/office/drawing/2014/main" id="{BEEF197B-2428-41B6-92CA-CCBAF0DE0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9" b="33572"/>
          <a:stretch/>
        </p:blipFill>
        <p:spPr bwMode="auto">
          <a:xfrm>
            <a:off x="-9144" y="849"/>
            <a:ext cx="12201144" cy="27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D54B55-A170-4E37-AB95-3C3779F05DA6}"/>
              </a:ext>
            </a:extLst>
          </p:cNvPr>
          <p:cNvGrpSpPr/>
          <p:nvPr/>
        </p:nvGrpSpPr>
        <p:grpSpPr>
          <a:xfrm>
            <a:off x="3332043" y="3999993"/>
            <a:ext cx="2377440" cy="1910279"/>
            <a:chOff x="335265" y="4538387"/>
            <a:chExt cx="2377440" cy="191027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3D3F7E5-0C78-4C71-9CAB-5E6553379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4397" y="4538387"/>
              <a:ext cx="1645920" cy="1645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A2AE4F-58F3-469B-BDF6-F2D87314F088}"/>
                </a:ext>
              </a:extLst>
            </p:cNvPr>
            <p:cNvSpPr/>
            <p:nvPr/>
          </p:nvSpPr>
          <p:spPr>
            <a:xfrm>
              <a:off x="335265" y="5863891"/>
              <a:ext cx="237744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rtl="0">
                <a:spcAft>
                  <a:spcPts val="400"/>
                </a:spcAft>
                <a:tabLst>
                  <a:tab pos="1544638" algn="l"/>
                </a:tabLst>
              </a:pPr>
              <a:r>
                <a:rPr lang="zh-CN" sz="1600" b="1" i="0" u="none" baseline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全球排名前十的</a:t>
              </a:r>
              <a:br>
                <a:rPr lang="zh-CN" sz="1600" b="1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</a:br>
              <a:r>
                <a:rPr lang="zh-CN" sz="1600" b="1" i="0" u="none" baseline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汽车制造商</a:t>
              </a:r>
              <a:r>
                <a:rPr lang="zh-CN" sz="1200" b="0" i="0" u="none" baseline="4000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sz="1600" baseline="40000">
                <a:solidFill>
                  <a:srgbClr val="636569"/>
                </a:solidFill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18C5D2-572B-42D4-AE7A-03D655D4A61B}"/>
              </a:ext>
            </a:extLst>
          </p:cNvPr>
          <p:cNvGrpSpPr/>
          <p:nvPr/>
        </p:nvGrpSpPr>
        <p:grpSpPr>
          <a:xfrm>
            <a:off x="9403126" y="3949701"/>
            <a:ext cx="2377440" cy="1920853"/>
            <a:chOff x="6528523" y="4522345"/>
            <a:chExt cx="2377440" cy="192085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97FFEBB-5359-4616-97DE-1C113340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94283" y="4522345"/>
              <a:ext cx="1645920" cy="164592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0513EB-9DE1-4E46-8B81-C20938663D23}"/>
                </a:ext>
              </a:extLst>
            </p:cNvPr>
            <p:cNvSpPr/>
            <p:nvPr/>
          </p:nvSpPr>
          <p:spPr>
            <a:xfrm>
              <a:off x="6528523" y="5858423"/>
              <a:ext cx="237744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rtl="0">
                <a:spcAft>
                  <a:spcPts val="400"/>
                </a:spcAft>
                <a:tabLst>
                  <a:tab pos="1544638" algn="l"/>
                </a:tabLst>
              </a:pPr>
              <a:r>
                <a:rPr lang="zh-CN" sz="1600" b="1" i="0" u="none" baseline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全球排名前五的</a:t>
              </a:r>
              <a:br>
                <a:rPr lang="zh-CN" sz="1600" b="1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</a:br>
              <a:r>
                <a:rPr lang="zh-CN" sz="1600" b="1" i="0" u="none" baseline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互联网企业之三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A0984D-8818-4EA8-883C-B497F1AF578E}"/>
              </a:ext>
            </a:extLst>
          </p:cNvPr>
          <p:cNvSpPr txBox="1"/>
          <p:nvPr/>
        </p:nvSpPr>
        <p:spPr>
          <a:xfrm>
            <a:off x="3772106" y="6032121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zh-CN" sz="800" b="0" i="0" u="none" baseline="3000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1</a:t>
            </a:r>
            <a:r>
              <a:rPr lang="zh-CN" sz="800" b="0" i="0" u="none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OICA：</a:t>
            </a:r>
            <a:r>
              <a:rPr lang="zh-CN" sz="800" b="0" i="1" u="none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2016 </a:t>
            </a:r>
            <a:r>
              <a:rPr lang="zh-CN" sz="800" b="0" i="1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年全球汽车产量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DEAC82-2137-4B25-9DD0-8B3A6600A3FC}"/>
              </a:ext>
            </a:extLst>
          </p:cNvPr>
          <p:cNvSpPr txBox="1"/>
          <p:nvPr/>
        </p:nvSpPr>
        <p:spPr>
          <a:xfrm>
            <a:off x="6533334" y="6032121"/>
            <a:ext cx="1827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zh-CN" sz="800" b="0" i="0" u="none" baseline="3000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zh-CN" sz="800" b="0" i="0" u="none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PwC：</a:t>
            </a:r>
            <a:r>
              <a:rPr lang="zh-CN" sz="800" b="0" i="1" u="none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2017 </a:t>
            </a:r>
            <a:r>
              <a:rPr lang="zh-CN" sz="800" b="0" i="1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年防务及航空航天回顾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37A21E-35FA-4CC0-9725-272842015093}"/>
              </a:ext>
            </a:extLst>
          </p:cNvPr>
          <p:cNvGrpSpPr/>
          <p:nvPr/>
        </p:nvGrpSpPr>
        <p:grpSpPr>
          <a:xfrm>
            <a:off x="607413" y="4042519"/>
            <a:ext cx="2162049" cy="1867753"/>
            <a:chOff x="421029" y="4340333"/>
            <a:chExt cx="2162049" cy="1867753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DCA9A6B-2D46-4193-B588-F35590484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9094" y="4340333"/>
              <a:ext cx="1645920" cy="164592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FB1692-D136-41F0-B53E-64356DC5F9B9}"/>
                </a:ext>
              </a:extLst>
            </p:cNvPr>
            <p:cNvSpPr/>
            <p:nvPr/>
          </p:nvSpPr>
          <p:spPr>
            <a:xfrm>
              <a:off x="421029" y="5623311"/>
              <a:ext cx="2162049" cy="584775"/>
            </a:xfrm>
            <a:prstGeom prst="rect">
              <a:avLst/>
            </a:prstGeom>
          </p:spPr>
          <p:txBody>
            <a:bodyPr wrap="square" lIns="0" tIns="45720" rIns="0" bIns="45720" anchor="t">
              <a:spAutoFit/>
            </a:bodyPr>
            <a:lstStyle/>
            <a:p>
              <a:pPr algn="ctr" rtl="0">
                <a:spcAft>
                  <a:spcPts val="400"/>
                </a:spcAft>
                <a:tabLst>
                  <a:tab pos="1544638" algn="l"/>
                </a:tabLst>
              </a:pPr>
              <a:r>
                <a:rPr lang="zh-CN" sz="1600" b="1" i="0" u="none" baseline="0" dirty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  <a:sym typeface="Arial"/>
                </a:rPr>
                <a:t>超过十万家</a:t>
              </a:r>
              <a:br>
                <a:rPr lang="en-US" altLang="zh-CN" sz="1600" b="1" i="0" u="none" baseline="0" dirty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  <a:sym typeface="Arial"/>
                </a:rPr>
              </a:br>
              <a:r>
                <a:rPr lang="zh-CN" sz="1600" b="1" i="0" u="none" baseline="0" dirty="0">
                  <a:solidFill>
                    <a:srgbClr val="636569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  <a:sym typeface="Arial"/>
                </a:rPr>
                <a:t>企业、政府机构和大学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CB213BD-EF37-4F3D-86F4-81D9FF2A3E96}"/>
              </a:ext>
            </a:extLst>
          </p:cNvPr>
          <p:cNvSpPr txBox="1">
            <a:spLocks/>
          </p:cNvSpPr>
          <p:nvPr/>
        </p:nvSpPr>
        <p:spPr>
          <a:xfrm>
            <a:off x="363383" y="2933193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668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 rtl="0"/>
            <a:r>
              <a:rPr lang="zh-CN" b="1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为什么选择 </a:t>
            </a:r>
            <a:r>
              <a:rPr lang="zh-CN" b="1" i="0" u="none" baseline="0" dirty="0"/>
              <a:t>MATLAB </a:t>
            </a:r>
            <a:r>
              <a:rPr lang="zh-CN" b="1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b="1" i="0" u="none" baseline="0" dirty="0"/>
              <a:t> Simulink？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2C6C19-AC40-4259-89D0-28E412B75734}"/>
              </a:ext>
            </a:extLst>
          </p:cNvPr>
          <p:cNvSpPr/>
          <p:nvPr/>
        </p:nvSpPr>
        <p:spPr>
          <a:xfrm>
            <a:off x="800478" y="3506942"/>
            <a:ext cx="926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6680" rtl="0">
              <a:spcAft>
                <a:spcPts val="1200"/>
              </a:spcAft>
              <a:buClr>
                <a:srgbClr val="125687"/>
              </a:buClr>
              <a:buSzPct val="75000"/>
            </a:pPr>
            <a:r>
              <a:rPr lang="zh-CN" sz="2000" b="1" i="0" u="none" baseline="0" dirty="0">
                <a:solidFill>
                  <a:srgbClr val="636569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全球数百万工程师和科学家都在使用 </a:t>
            </a:r>
            <a:r>
              <a:rPr lang="zh-CN" sz="2000" b="1" i="0" u="none" baseline="0" dirty="0">
                <a:solidFill>
                  <a:srgbClr val="636569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MATLAB </a:t>
            </a:r>
            <a:r>
              <a:rPr lang="zh-CN" sz="2000" b="1" i="0" u="none" baseline="0" dirty="0">
                <a:solidFill>
                  <a:srgbClr val="636569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和</a:t>
            </a:r>
            <a:r>
              <a:rPr lang="zh-CN" sz="2000" b="1" i="0" u="none" baseline="0" dirty="0">
                <a:solidFill>
                  <a:srgbClr val="636569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 Simulink。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43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3ABFB-468A-4255-957A-4B558052C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75521"/>
              </p:ext>
            </p:extLst>
          </p:nvPr>
        </p:nvGraphicFramePr>
        <p:xfrm>
          <a:off x="0" y="1005839"/>
          <a:ext cx="12192000" cy="537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9921838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4053172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8701851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594024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54349824"/>
                    </a:ext>
                  </a:extLst>
                </a:gridCol>
              </a:tblGrid>
              <a:tr h="1791063">
                <a:tc>
                  <a:txBody>
                    <a:bodyPr/>
                    <a:lstStyle/>
                    <a:p>
                      <a:pPr algn="ctr" rtl="0"/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航空航天和国防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汽车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生物科学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生物技术和医药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200" b="1" i="0" u="none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通信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560317"/>
                  </a:ext>
                </a:extLst>
              </a:tr>
              <a:tr h="1791063"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电子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能源生产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金融服务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工业机械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医疗设备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30818"/>
                  </a:ext>
                </a:extLst>
              </a:tr>
              <a:tr h="1791063"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金属、材料和采矿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神经科学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铁路系统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半导体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1" i="0" u="none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软件与互联网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181234"/>
                  </a:ext>
                </a:extLst>
              </a:tr>
            </a:tbl>
          </a:graphicData>
        </a:graphic>
      </p:graphicFrame>
      <p:pic>
        <p:nvPicPr>
          <p:cNvPr id="1026" name="Picture 2" descr="https://www.mathworks.com/content/mathworks/www/en/solutions/industrial-automation-machinery/process-automation-systems-industrial-controls/_jcr_content/mainParsys/column_0/1/column_0/2/thumbnail.img.jpg/1481295320875.jpg">
            <a:extLst>
              <a:ext uri="{FF2B5EF4-FFF2-40B4-BE49-F238E27FC236}">
                <a16:creationId xmlns:a16="http://schemas.microsoft.com/office/drawing/2014/main" id="{2FE24124-47EC-4C9C-89D8-81B85B11B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555"/>
          <a:stretch/>
        </p:blipFill>
        <p:spPr bwMode="auto">
          <a:xfrm>
            <a:off x="7569654" y="3032759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815E1-E3C9-42CC-8A02-313374C5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哪些</a:t>
            </a:r>
            <a:r>
              <a:rPr lang="zh-CN" b="0" i="0" u="none" baseline="0" dirty="0">
                <a:solidFill>
                  <a:srgbClr val="004B87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行业在使用 </a:t>
            </a:r>
            <a:r>
              <a:rPr lang="zh-CN" b="0" i="0" u="none" baseline="0" dirty="0">
                <a:solidFill>
                  <a:srgbClr val="004B87"/>
                </a:solidFill>
              </a:rPr>
              <a:t>MATLAB </a:t>
            </a:r>
            <a:r>
              <a:rPr lang="zh-CN" b="0" i="0" u="none" baseline="0" dirty="0">
                <a:solidFill>
                  <a:srgbClr val="004B87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b="0" i="0" u="none" baseline="0" dirty="0">
                <a:solidFill>
                  <a:srgbClr val="004B87"/>
                </a:solidFill>
              </a:rPr>
              <a:t> Simulink？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75EB0-D066-4326-99F0-001CAC206C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651" r="74" b="1630"/>
          <a:stretch/>
        </p:blipFill>
        <p:spPr>
          <a:xfrm>
            <a:off x="269937" y="1243675"/>
            <a:ext cx="192024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ttp://www.subaru-global.com/ebrochure/Forester/2018my/HUEN/mobile/assets/images/eyesight/eyesight_01.jpg">
            <a:extLst>
              <a:ext uri="{FF2B5EF4-FFF2-40B4-BE49-F238E27FC236}">
                <a16:creationId xmlns:a16="http://schemas.microsoft.com/office/drawing/2014/main" id="{6A0D8F8B-4A20-4BD9-978D-C309ADFE5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r="8906" b="9249"/>
          <a:stretch/>
        </p:blipFill>
        <p:spPr bwMode="auto">
          <a:xfrm>
            <a:off x="2699657" y="1243675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DC3DF-5123-428C-ADA6-D12DF6536F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1" b="11985"/>
          <a:stretch/>
        </p:blipFill>
        <p:spPr>
          <a:xfrm>
            <a:off x="269937" y="3032759"/>
            <a:ext cx="192024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Image result for site:mathworks.com carnegie">
            <a:extLst>
              <a:ext uri="{FF2B5EF4-FFF2-40B4-BE49-F238E27FC236}">
                <a16:creationId xmlns:a16="http://schemas.microsoft.com/office/drawing/2014/main" id="{3B95945B-79EC-4C9C-81F9-0FEB5289B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 bwMode="auto">
          <a:xfrm>
            <a:off x="2699657" y="3032759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198FF2-D760-49D8-853C-E0484692B8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935" t="781" r="935" b="9787"/>
          <a:stretch/>
        </p:blipFill>
        <p:spPr>
          <a:xfrm>
            <a:off x="7569654" y="4837700"/>
            <a:ext cx="192024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Image result for financial trader screens">
            <a:extLst>
              <a:ext uri="{FF2B5EF4-FFF2-40B4-BE49-F238E27FC236}">
                <a16:creationId xmlns:a16="http://schemas.microsoft.com/office/drawing/2014/main" id="{12E538C1-21C5-48E1-9AD4-C41786978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5129377" y="3032759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thworks.com/content/mathworks/www/en/solutions/biological-sciences/jcr:content/mainParsys/column_0/1/feature_0/items/item_1.adapt.full.medium.jpg/1521698247146.jpg">
            <a:extLst>
              <a:ext uri="{FF2B5EF4-FFF2-40B4-BE49-F238E27FC236}">
                <a16:creationId xmlns:a16="http://schemas.microsoft.com/office/drawing/2014/main" id="{45D85A3F-0E97-4E20-B5CD-C1D92526A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-371" r="32667" b="371"/>
          <a:stretch/>
        </p:blipFill>
        <p:spPr bwMode="auto">
          <a:xfrm>
            <a:off x="5129377" y="1243675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">
            <a:extLst>
              <a:ext uri="{FF2B5EF4-FFF2-40B4-BE49-F238E27FC236}">
                <a16:creationId xmlns:a16="http://schemas.microsoft.com/office/drawing/2014/main" id="{56C9D2E6-1FA6-46E9-8B9B-28481FE89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 bwMode="auto">
          <a:xfrm>
            <a:off x="7569654" y="1243675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mathworks.com/content/mathworks/www/en/solutions/jcr:content/mainParsys/column_1/1/columns_copy/3/panel_copy/headerImage.adapt.full.medium.jpg/1527777987704.jpg">
            <a:extLst>
              <a:ext uri="{FF2B5EF4-FFF2-40B4-BE49-F238E27FC236}">
                <a16:creationId xmlns:a16="http://schemas.microsoft.com/office/drawing/2014/main" id="{0D638840-59DF-4E6B-A35B-B8A74A701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287" r="15121" b="-287"/>
          <a:stretch/>
        </p:blipFill>
        <p:spPr bwMode="auto">
          <a:xfrm>
            <a:off x="10023679" y="3032759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offshore drilling rig">
            <a:extLst>
              <a:ext uri="{FF2B5EF4-FFF2-40B4-BE49-F238E27FC236}">
                <a16:creationId xmlns:a16="http://schemas.microsoft.com/office/drawing/2014/main" id="{91315E67-D0E0-4AB8-A0D7-1E984DBB2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r="7734"/>
          <a:stretch/>
        </p:blipFill>
        <p:spPr bwMode="auto">
          <a:xfrm>
            <a:off x="269937" y="4837700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rain mapping">
            <a:extLst>
              <a:ext uri="{FF2B5EF4-FFF2-40B4-BE49-F238E27FC236}">
                <a16:creationId xmlns:a16="http://schemas.microsoft.com/office/drawing/2014/main" id="{9311DE12-044E-4D34-A98A-746F05DA5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 bwMode="auto">
          <a:xfrm>
            <a:off x="2699657" y="4837700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site:mathworks.com railway">
            <a:extLst>
              <a:ext uri="{FF2B5EF4-FFF2-40B4-BE49-F238E27FC236}">
                <a16:creationId xmlns:a16="http://schemas.microsoft.com/office/drawing/2014/main" id="{B68A72DC-3D7F-4C66-9728-63BD0FB23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20381" r="24689" b="13072"/>
          <a:stretch/>
        </p:blipFill>
        <p:spPr bwMode="auto">
          <a:xfrm>
            <a:off x="5129377" y="4837700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site:mathworks.com communications">
            <a:extLst>
              <a:ext uri="{FF2B5EF4-FFF2-40B4-BE49-F238E27FC236}">
                <a16:creationId xmlns:a16="http://schemas.microsoft.com/office/drawing/2014/main" id="{7983170E-ABE9-4BFF-B843-1349B3F6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/>
        </p:blipFill>
        <p:spPr bwMode="auto">
          <a:xfrm>
            <a:off x="10023679" y="1243675"/>
            <a:ext cx="1920240" cy="128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4CE1D7-02FB-439B-A55A-A61FD4B8F22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/>
        </p:blipFill>
        <p:spPr>
          <a:xfrm>
            <a:off x="10023679" y="4837700"/>
            <a:ext cx="192024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82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2ADCF5-B269-EC48-8B2F-4C533BC1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pPr algn="l" rtl="0"/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哪些企业需要具备</a:t>
            </a:r>
            <a:r>
              <a:rPr lang="zh-CN" b="0" i="0" u="none" baseline="0" dirty="0">
                <a:latin typeface="+mj-ea"/>
              </a:rPr>
              <a:t> </a:t>
            </a:r>
            <a:r>
              <a:rPr lang="zh-CN" b="0" i="0" u="none" baseline="0" dirty="0"/>
              <a:t>MATLAB </a:t>
            </a:r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b="0" i="0" u="none" baseline="0" dirty="0"/>
              <a:t> Simulink </a:t>
            </a:r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技能的毕业生？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F58406-D4C2-534D-AD34-2B997904CA09}"/>
              </a:ext>
            </a:extLst>
          </p:cNvPr>
          <p:cNvGrpSpPr/>
          <p:nvPr/>
        </p:nvGrpSpPr>
        <p:grpSpPr>
          <a:xfrm>
            <a:off x="-13728" y="952500"/>
            <a:ext cx="12192000" cy="6012223"/>
            <a:chOff x="0" y="952500"/>
            <a:chExt cx="12192000" cy="60122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BAF09A-3D72-CC4D-9997-0D1DD60D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00"/>
              <a:ext cx="12192000" cy="60122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EB04C8-232E-EF45-9896-402AD347CDA2}"/>
                </a:ext>
              </a:extLst>
            </p:cNvPr>
            <p:cNvSpPr/>
            <p:nvPr/>
          </p:nvSpPr>
          <p:spPr>
            <a:xfrm>
              <a:off x="11653736" y="6527260"/>
              <a:ext cx="538264" cy="40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0683C-FDFB-C24C-B2AB-DDB57D235D83}"/>
                </a:ext>
              </a:extLst>
            </p:cNvPr>
            <p:cNvSpPr/>
            <p:nvPr/>
          </p:nvSpPr>
          <p:spPr>
            <a:xfrm>
              <a:off x="3855308" y="1235676"/>
              <a:ext cx="1433384" cy="939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b="1">
                <a:highlight>
                  <a:srgbClr val="FFFFFF"/>
                </a:highligh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7488E6-79C8-DA4F-A63F-FEC8CCEC6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2835" y="1452949"/>
              <a:ext cx="1617706" cy="50328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9865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C1B4306-F1DF-6D44-B965-B34A850928CE}"/>
              </a:ext>
            </a:extLst>
          </p:cNvPr>
          <p:cNvSpPr/>
          <p:nvPr/>
        </p:nvSpPr>
        <p:spPr>
          <a:xfrm>
            <a:off x="0" y="1730319"/>
            <a:ext cx="4271963" cy="4127557"/>
          </a:xfrm>
          <a:prstGeom prst="rect">
            <a:avLst/>
          </a:prstGeom>
          <a:solidFill>
            <a:srgbClr val="024C84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D94F1B-2CAF-CB4E-B891-FE9946A109A7}"/>
              </a:ext>
            </a:extLst>
          </p:cNvPr>
          <p:cNvSpPr/>
          <p:nvPr/>
        </p:nvSpPr>
        <p:spPr>
          <a:xfrm>
            <a:off x="7915275" y="1730319"/>
            <a:ext cx="4271963" cy="4127557"/>
          </a:xfrm>
          <a:prstGeom prst="rect">
            <a:avLst/>
          </a:prstGeom>
          <a:solidFill>
            <a:srgbClr val="024C8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B3FFB4-FD92-D944-91E8-A13B6E086EA3}"/>
              </a:ext>
            </a:extLst>
          </p:cNvPr>
          <p:cNvSpPr/>
          <p:nvPr/>
        </p:nvSpPr>
        <p:spPr>
          <a:xfrm>
            <a:off x="4271962" y="1730319"/>
            <a:ext cx="3643313" cy="4127557"/>
          </a:xfrm>
          <a:prstGeom prst="rect">
            <a:avLst/>
          </a:prstGeom>
          <a:solidFill>
            <a:srgbClr val="0D78C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EC968-B518-144E-9DB8-0346C1988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7930" y="2317546"/>
            <a:ext cx="2458294" cy="12925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0" y="6893098"/>
            <a:ext cx="9383216" cy="2898406"/>
          </a:xfrm>
        </p:spPr>
        <p:txBody>
          <a:bodyPr/>
          <a:lstStyle/>
          <a:p>
            <a:pPr lvl="1" algn="l" rtl="0"/>
            <a:endParaRPr lang="zh-CN" dirty="0"/>
          </a:p>
          <a:p>
            <a:pPr lvl="1" algn="l" rtl="0"/>
            <a:endParaRPr lang="zh-CN" dirty="0"/>
          </a:p>
        </p:txBody>
      </p:sp>
      <p:sp>
        <p:nvSpPr>
          <p:cNvPr id="10" name="TextBox 9"/>
          <p:cNvSpPr txBox="1"/>
          <p:nvPr/>
        </p:nvSpPr>
        <p:spPr>
          <a:xfrm>
            <a:off x="267666" y="4342027"/>
            <a:ext cx="3638325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zh-CN" sz="2000" b="1" i="0" u="none" baseline="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MATLAB </a:t>
            </a:r>
            <a:r>
              <a:rPr lang="zh-CN" sz="2000" b="1" i="0" u="none" baseline="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和</a:t>
            </a:r>
            <a:r>
              <a:rPr lang="zh-CN" sz="2000" b="1" i="0" u="none" baseline="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Simulink</a:t>
            </a:r>
            <a:endParaRPr lang="zh-CN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zh-CN" sz="2000" b="1" i="0" u="none" baseline="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 </a:t>
            </a:r>
            <a:r>
              <a:rPr lang="zh-CN" sz="2000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桌面版</a:t>
            </a:r>
            <a:br>
              <a:rPr lang="zh-CN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 rtl="0"/>
            <a:r>
              <a:rPr lang="zh-CN" sz="1400" b="0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在个人设备及学校设备上访问 </a:t>
            </a:r>
            <a:br>
              <a:rPr lang="en-US" altLang="zh-CN" sz="1400" b="0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</a:br>
            <a:r>
              <a:rPr lang="zh-CN" sz="1400" b="0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MATLAB </a:t>
            </a:r>
            <a:r>
              <a:rPr lang="zh-CN" sz="1400" b="0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和</a:t>
            </a:r>
            <a:r>
              <a:rPr lang="zh-CN" sz="1400" b="0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Simulink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990000" y="9859153"/>
            <a:ext cx="6394322" cy="55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pitchFamily="2" charset="2"/>
              <a:buNone/>
            </a:pPr>
            <a:endParaRPr lang="zh-CN" sz="3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D4FDAC-5588-134E-B52D-EF5DFB7D0B92}"/>
              </a:ext>
            </a:extLst>
          </p:cNvPr>
          <p:cNvSpPr txBox="1"/>
          <p:nvPr/>
        </p:nvSpPr>
        <p:spPr>
          <a:xfrm>
            <a:off x="4282837" y="4342026"/>
            <a:ext cx="364331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zh-CN" sz="2000" b="1" i="0" u="none" baseline="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MATLAB Online </a:t>
            </a:r>
            <a:r>
              <a:rPr lang="zh-CN" sz="2000" b="1" i="0" u="none" baseline="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和</a:t>
            </a:r>
            <a:r>
              <a:rPr lang="zh-CN" sz="2000" b="1" i="0" u="none" baseline="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Simulink Online </a:t>
            </a:r>
            <a:br>
              <a:rPr 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通过 </a:t>
            </a:r>
            <a:r>
              <a:rPr lang="zh-CN" sz="1400" b="0" i="0" u="none" baseline="0" dirty="0">
                <a:latin typeface="Arial"/>
                <a:ea typeface="Arial"/>
                <a:cs typeface="Arial"/>
                <a:sym typeface="Arial"/>
              </a:rPr>
              <a:t>Web </a:t>
            </a:r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浏览器</a:t>
            </a:r>
            <a:br>
              <a:rPr lang="zh-CN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访问</a:t>
            </a:r>
            <a:r>
              <a:rPr lang="zh-CN" sz="1400" b="0" i="0" u="none" baseline="0" dirty="0">
                <a:latin typeface="Arial"/>
                <a:ea typeface="Arial"/>
                <a:cs typeface="Arial"/>
                <a:sym typeface="Arial"/>
              </a:rPr>
              <a:t> MATLAB </a:t>
            </a:r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和</a:t>
            </a:r>
            <a:r>
              <a:rPr lang="zh-CN" sz="1400" b="0" i="0" u="none" baseline="0" dirty="0">
                <a:latin typeface="Arial"/>
                <a:ea typeface="Arial"/>
                <a:cs typeface="Arial"/>
                <a:sym typeface="Arial"/>
              </a:rPr>
              <a:t> Simulink</a:t>
            </a:r>
            <a:endParaRPr 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8E8E20-BD32-0748-8060-F5821AE3D91A}"/>
              </a:ext>
            </a:extLst>
          </p:cNvPr>
          <p:cNvSpPr txBox="1"/>
          <p:nvPr/>
        </p:nvSpPr>
        <p:spPr>
          <a:xfrm>
            <a:off x="8717567" y="4343911"/>
            <a:ext cx="26054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sz="2000" b="1" i="0" u="none" baseline="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MATLAB Mobile</a:t>
            </a:r>
            <a:br>
              <a:rPr 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在</a:t>
            </a:r>
            <a:r>
              <a:rPr lang="zh-CN" sz="1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iOS/Android </a:t>
            </a:r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设备上</a:t>
            </a:r>
            <a:br>
              <a:rPr lang="zh-CN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zh-CN" sz="14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访问</a:t>
            </a:r>
            <a:r>
              <a:rPr lang="zh-CN" sz="14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MATLAB</a:t>
            </a:r>
            <a:endParaRPr 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973662E-574F-934F-A580-CEB6F5155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53" y="2330055"/>
            <a:ext cx="2740671" cy="1607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AD0951-8A13-6146-A4E9-3F6FA555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3" y="2121028"/>
            <a:ext cx="3284398" cy="2037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A0075-6938-CC4C-AE4A-86C559847B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60" y="2467138"/>
            <a:ext cx="930464" cy="16611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CCD8DDF-09E8-684D-97F1-8ADD4FBADF03}"/>
              </a:ext>
            </a:extLst>
          </p:cNvPr>
          <p:cNvSpPr/>
          <p:nvPr/>
        </p:nvSpPr>
        <p:spPr>
          <a:xfrm>
            <a:off x="0" y="5855107"/>
            <a:ext cx="4271963" cy="1002894"/>
          </a:xfrm>
          <a:prstGeom prst="rect">
            <a:avLst/>
          </a:prstGeom>
          <a:solidFill>
            <a:srgbClr val="02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D4A5DF-2A87-2F42-A53F-16019559A592}"/>
              </a:ext>
            </a:extLst>
          </p:cNvPr>
          <p:cNvSpPr/>
          <p:nvPr/>
        </p:nvSpPr>
        <p:spPr>
          <a:xfrm>
            <a:off x="7915275" y="5855107"/>
            <a:ext cx="4271963" cy="1002894"/>
          </a:xfrm>
          <a:prstGeom prst="rect">
            <a:avLst/>
          </a:prstGeom>
          <a:solidFill>
            <a:srgbClr val="02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A3AAE9-10FB-0D44-BEA7-E4F03EC57CF7}"/>
              </a:ext>
            </a:extLst>
          </p:cNvPr>
          <p:cNvSpPr/>
          <p:nvPr/>
        </p:nvSpPr>
        <p:spPr>
          <a:xfrm>
            <a:off x="4271962" y="5855107"/>
            <a:ext cx="3643313" cy="1002894"/>
          </a:xfrm>
          <a:prstGeom prst="rect">
            <a:avLst/>
          </a:prstGeom>
          <a:solidFill>
            <a:srgbClr val="0D7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DBCD75-2FAB-2845-B4E5-C5A8225C87DF}"/>
              </a:ext>
            </a:extLst>
          </p:cNvPr>
          <p:cNvSpPr/>
          <p:nvPr/>
        </p:nvSpPr>
        <p:spPr>
          <a:xfrm>
            <a:off x="4271962" y="6231109"/>
            <a:ext cx="3630738" cy="2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访问 </a:t>
            </a:r>
            <a:r>
              <a:rPr lang="zh-CN" sz="1300" b="1" i="0" u="none" baseline="0" dirty="0">
                <a:solidFill>
                  <a:schemeClr val="bg1"/>
                </a:solidFill>
              </a:rPr>
              <a:t>matlab.mathworks.com</a:t>
            </a:r>
            <a:endParaRPr lang="zh-CN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BED1AA-850D-2E45-9F64-03BE596A9CEB}"/>
              </a:ext>
            </a:extLst>
          </p:cNvPr>
          <p:cNvSpPr/>
          <p:nvPr/>
        </p:nvSpPr>
        <p:spPr>
          <a:xfrm>
            <a:off x="-1" y="6231109"/>
            <a:ext cx="4259388" cy="2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访问所在大学的 </a:t>
            </a:r>
            <a:r>
              <a:rPr lang="zh-CN" sz="1300" b="1" i="0" u="none" baseline="0" dirty="0">
                <a:solidFill>
                  <a:schemeClr val="bg1"/>
                </a:solidFill>
              </a:rPr>
              <a:t>MATLAB </a:t>
            </a:r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门户</a:t>
            </a:r>
            <a:endParaRPr lang="zh-CN" sz="13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1C8E98-D0DF-F243-89B1-43769B8C04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3814" y="6117354"/>
            <a:ext cx="1397583" cy="4658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69DE3F-8FF9-F04A-B776-4966DD3855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5113" y="6114198"/>
            <a:ext cx="1417510" cy="472503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59F0B89B-94D5-4F6B-BE03-A7243FBC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769600" cy="9906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 rtl="0"/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无论教职员工、学生还是访客，随时随地，皆可使用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79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5164B-2F31-1E41-9CEA-972BA20BC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091629"/>
            <a:ext cx="7770368" cy="483711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E8D8753C-C8C4-E646-9C00-31494A2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501805"/>
            <a:ext cx="10769600" cy="990600"/>
          </a:xfrm>
        </p:spPr>
        <p:txBody>
          <a:bodyPr/>
          <a:lstStyle/>
          <a:p>
            <a:pPr algn="l" rtl="0"/>
            <a:r>
              <a:rPr lang="zh-CN" b="0" i="0" u="none" baseline="0" dirty="0"/>
              <a:t>MATLAB </a:t>
            </a:r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b="0" i="0" u="none" baseline="0" dirty="0"/>
              <a:t> Simulink </a:t>
            </a:r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</a:rPr>
              <a:t>自定进度在线培训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858EED-74F1-48FF-BD79-C17A758C5378}"/>
              </a:ext>
            </a:extLst>
          </p:cNvPr>
          <p:cNvSpPr/>
          <p:nvPr/>
        </p:nvSpPr>
        <p:spPr>
          <a:xfrm>
            <a:off x="0" y="6285053"/>
            <a:ext cx="12192000" cy="572947"/>
          </a:xfrm>
          <a:prstGeom prst="rect">
            <a:avLst/>
          </a:prstGeom>
          <a:solidFill>
            <a:srgbClr val="02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8D3182-015B-4BAF-B9BC-56BFAF1B1D06}"/>
              </a:ext>
            </a:extLst>
          </p:cNvPr>
          <p:cNvSpPr/>
          <p:nvPr/>
        </p:nvSpPr>
        <p:spPr>
          <a:xfrm>
            <a:off x="0" y="6402447"/>
            <a:ext cx="117650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要了解更多信息，请访问 </a:t>
            </a:r>
            <a:r>
              <a:rPr lang="zh-CN" sz="1300" b="1" i="0" u="none" baseline="0" dirty="0">
                <a:solidFill>
                  <a:schemeClr val="bg1"/>
                </a:solidFill>
              </a:rPr>
              <a:t>mathworks.com/AcademicTraining</a:t>
            </a:r>
            <a:endParaRPr lang="zh-CN" sz="13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50700C-95AC-2549-B7DA-79309E168A43}"/>
              </a:ext>
            </a:extLst>
          </p:cNvPr>
          <p:cNvSpPr/>
          <p:nvPr/>
        </p:nvSpPr>
        <p:spPr>
          <a:xfrm>
            <a:off x="0" y="3742718"/>
            <a:ext cx="5633883" cy="2831544"/>
          </a:xfrm>
          <a:prstGeom prst="rect">
            <a:avLst/>
          </a:prstGeom>
          <a:solidFill>
            <a:srgbClr val="000000">
              <a:alpha val="94902"/>
            </a:srgbClr>
          </a:solidFill>
        </p:spPr>
        <p:txBody>
          <a:bodyPr wrap="square" lIns="91440" tIns="45720" rIns="91440" bIns="45720" anchor="t">
            <a:spAutoFit/>
          </a:bodyPr>
          <a:lstStyle/>
          <a:p>
            <a:pPr marL="463550" lvl="1" algn="l" rtl="0">
              <a:spcBef>
                <a:spcPts val="400"/>
              </a:spcBef>
              <a:spcAft>
                <a:spcPts val="400"/>
              </a:spcAft>
            </a:pPr>
            <a:endParaRPr lang="zh-CN" sz="2400" dirty="0">
              <a:solidFill>
                <a:schemeClr val="bg1"/>
              </a:solidFill>
            </a:endParaRPr>
          </a:p>
          <a:p>
            <a:pPr marL="463550" lvl="1" algn="l" rtl="0">
              <a:spcBef>
                <a:spcPts val="400"/>
              </a:spcBef>
              <a:spcAft>
                <a:spcPts val="400"/>
              </a:spcAft>
            </a:pPr>
            <a:r>
              <a:rPr lang="zh-CN" sz="2400" b="1" i="0" u="none" baseline="0" dirty="0">
                <a:solidFill>
                  <a:schemeClr val="bg1"/>
                </a:solidFill>
              </a:rPr>
              <a:t>Online Training Suite</a:t>
            </a:r>
            <a:endParaRPr lang="zh-CN" sz="2400" b="1" dirty="0">
              <a:solidFill>
                <a:schemeClr val="bg1"/>
              </a:solidFill>
              <a:cs typeface="Arial"/>
            </a:endParaRPr>
          </a:p>
          <a:p>
            <a:pPr marL="572770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chemeClr val="bg1"/>
                </a:solidFill>
              </a:rPr>
              <a:t>MATLAB </a:t>
            </a: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zh-CN" b="0" i="0" u="none" baseline="0" dirty="0">
                <a:solidFill>
                  <a:schemeClr val="bg1"/>
                </a:solidFill>
              </a:rPr>
              <a:t> Simulink </a:t>
            </a: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实操体验</a:t>
            </a:r>
            <a:endParaRPr lang="zh-CN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72770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rgbClr val="00A9E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可量化的进度报告</a:t>
            </a: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和结业证书</a:t>
            </a:r>
            <a:endParaRPr lang="zh-CN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72770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交互式课程，提供</a:t>
            </a:r>
            <a:r>
              <a:rPr lang="zh-CN" b="0" i="0" u="none" baseline="0" dirty="0">
                <a:solidFill>
                  <a:srgbClr val="00A9E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即时反馈</a:t>
            </a:r>
            <a:endParaRPr lang="zh-CN" dirty="0">
              <a:solidFill>
                <a:srgbClr val="00A9E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72770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全天可用，全年开放</a:t>
            </a:r>
            <a:endParaRPr lang="zh-CN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72770" lvl="1" algn="l" rtl="0">
              <a:spcBef>
                <a:spcPts val="400"/>
              </a:spcBef>
              <a:spcAft>
                <a:spcPts val="400"/>
              </a:spcAft>
            </a:pPr>
            <a:endParaRPr lang="zh-CN" dirty="0">
              <a:solidFill>
                <a:schemeClr val="bg1"/>
              </a:solidFill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40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C6AB1D0B-8024-4B4B-AA8C-6ECA4424D3CA}"/>
              </a:ext>
            </a:extLst>
          </p:cNvPr>
          <p:cNvSpPr txBox="1"/>
          <p:nvPr/>
        </p:nvSpPr>
        <p:spPr>
          <a:xfrm>
            <a:off x="3666577" y="4145852"/>
            <a:ext cx="62607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600" b="1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计算数学</a:t>
            </a:r>
          </a:p>
          <a:p>
            <a:pPr algn="l" rtl="0"/>
            <a:r>
              <a:rPr lang="zh-CN" sz="800" b="0" i="0" u="none" baseline="0" dirty="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zh-CN" sz="8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仅面向 </a:t>
            </a:r>
            <a:r>
              <a:rPr lang="zh-CN" sz="800" b="0" i="0" u="none" baseline="0" dirty="0">
                <a:latin typeface="Calibri"/>
                <a:ea typeface="Calibri"/>
                <a:cs typeface="Calibri"/>
                <a:sym typeface="Calibri"/>
              </a:rPr>
              <a:t>Online Training Suite </a:t>
            </a:r>
            <a:r>
              <a:rPr lang="zh-CN" sz="8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的订阅者</a:t>
            </a:r>
            <a:endParaRPr lang="zh-CN" sz="16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D2936-5460-466F-8268-C10AF3A1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5" y="362660"/>
            <a:ext cx="10769600" cy="990600"/>
          </a:xfrm>
        </p:spPr>
        <p:txBody>
          <a:bodyPr/>
          <a:lstStyle/>
          <a:p>
            <a:pPr algn="l" rtl="0"/>
            <a:r>
              <a:rPr lang="zh-CN" sz="27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现有的自定进度培训课程 </a:t>
            </a:r>
            <a:endParaRPr lang="zh-CN" sz="27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2706E9-CB66-4C3D-815B-AF1D9DE05D52}"/>
              </a:ext>
            </a:extLst>
          </p:cNvPr>
          <p:cNvSpPr/>
          <p:nvPr/>
        </p:nvSpPr>
        <p:spPr>
          <a:xfrm>
            <a:off x="0" y="6285053"/>
            <a:ext cx="12192000" cy="572947"/>
          </a:xfrm>
          <a:prstGeom prst="rect">
            <a:avLst/>
          </a:prstGeom>
          <a:solidFill>
            <a:srgbClr val="02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88F421-D87A-4257-8518-646D221E6BEF}"/>
              </a:ext>
            </a:extLst>
          </p:cNvPr>
          <p:cNvSpPr/>
          <p:nvPr/>
        </p:nvSpPr>
        <p:spPr>
          <a:xfrm>
            <a:off x="0" y="6416303"/>
            <a:ext cx="11765092" cy="2923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rtl="0"/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要了解更多信息，请访问 </a:t>
            </a:r>
            <a:r>
              <a:rPr lang="zh-CN" sz="1300" b="1" i="0" u="none" baseline="0" dirty="0">
                <a:solidFill>
                  <a:schemeClr val="bg1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[插入学校的门户链接]</a:t>
            </a:r>
            <a:endParaRPr lang="zh-CN" dirty="0">
              <a:solidFill>
                <a:schemeClr val="bg1"/>
              </a:solidFill>
              <a:highlight>
                <a:srgbClr val="FFFF00"/>
              </a:highligh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D345AF-0A59-4591-BC9B-50D545470EA4}"/>
              </a:ext>
            </a:extLst>
          </p:cNvPr>
          <p:cNvGrpSpPr/>
          <p:nvPr/>
        </p:nvGrpSpPr>
        <p:grpSpPr>
          <a:xfrm>
            <a:off x="667667" y="1588699"/>
            <a:ext cx="2608044" cy="4524732"/>
            <a:chOff x="366044" y="1023202"/>
            <a:chExt cx="2576486" cy="5652073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02D8695-524F-4E13-A303-1C374F81B6D5}"/>
                </a:ext>
              </a:extLst>
            </p:cNvPr>
            <p:cNvGrpSpPr/>
            <p:nvPr/>
          </p:nvGrpSpPr>
          <p:grpSpPr>
            <a:xfrm>
              <a:off x="371697" y="1030532"/>
              <a:ext cx="1247965" cy="1090324"/>
              <a:chOff x="2109537" y="333319"/>
              <a:chExt cx="1377090" cy="1316042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EDF3777C-AA89-4634-9EDC-FAFC468BC621}"/>
                  </a:ext>
                </a:extLst>
              </p:cNvPr>
              <p:cNvSpPr txBox="1"/>
              <p:nvPr/>
            </p:nvSpPr>
            <p:spPr>
              <a:xfrm>
                <a:off x="2115027" y="873351"/>
                <a:ext cx="1371600" cy="626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MATLAB </a:t>
                </a:r>
              </a:p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入门之旅</a:t>
                </a: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8F3569A-F236-43D9-BAB3-92D296DE2E58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AB4F0044-F46F-4054-900F-A9FCBEDBF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9537" y="333319"/>
                <a:ext cx="1371600" cy="464400"/>
              </a:xfrm>
              <a:prstGeom prst="rect">
                <a:avLst/>
              </a:prstGeom>
            </p:spPr>
          </p:pic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EC088DC-F398-41B1-A1D1-AF94587E156F}"/>
                </a:ext>
              </a:extLst>
            </p:cNvPr>
            <p:cNvSpPr txBox="1"/>
            <p:nvPr/>
          </p:nvSpPr>
          <p:spPr>
            <a:xfrm>
              <a:off x="1691986" y="1486097"/>
              <a:ext cx="1242990" cy="51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5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Simulink </a:t>
              </a:r>
            </a:p>
            <a:p>
              <a:pPr algn="ctr" rtl="0"/>
              <a:r>
                <a:rPr lang="zh-CN" sz="105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入门之旅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BFCD214-DCFF-41D7-8D92-01DA680DE374}"/>
                </a:ext>
              </a:extLst>
            </p:cNvPr>
            <p:cNvGrpSpPr/>
            <p:nvPr/>
          </p:nvGrpSpPr>
          <p:grpSpPr>
            <a:xfrm>
              <a:off x="1730670" y="1023202"/>
              <a:ext cx="1207288" cy="1087333"/>
              <a:chOff x="1590187" y="1105033"/>
              <a:chExt cx="1207288" cy="1087333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3598FB4-8030-4012-943D-167E70D141A8}"/>
                  </a:ext>
                </a:extLst>
              </p:cNvPr>
              <p:cNvSpPr/>
              <p:nvPr/>
            </p:nvSpPr>
            <p:spPr>
              <a:xfrm>
                <a:off x="1590187" y="1105033"/>
                <a:ext cx="1203255" cy="10873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AC3539F8-C625-4B30-99A5-429AD05C5E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" r="1"/>
              <a:stretch/>
            </p:blipFill>
            <p:spPr>
              <a:xfrm>
                <a:off x="1590300" y="1108592"/>
                <a:ext cx="1207175" cy="384749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27BE73C-C7B3-4EBE-9D71-3CADDA94E689}"/>
                </a:ext>
              </a:extLst>
            </p:cNvPr>
            <p:cNvGrpSpPr/>
            <p:nvPr/>
          </p:nvGrpSpPr>
          <p:grpSpPr>
            <a:xfrm>
              <a:off x="372798" y="5587942"/>
              <a:ext cx="1246862" cy="1087332"/>
              <a:chOff x="2109537" y="336928"/>
              <a:chExt cx="1375874" cy="1312433"/>
            </a:xfrm>
          </p:grpSpPr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48544FE7-D043-43CC-8260-AEC56E2D8EC9}"/>
                  </a:ext>
                </a:extLst>
              </p:cNvPr>
              <p:cNvSpPr txBox="1"/>
              <p:nvPr/>
            </p:nvSpPr>
            <p:spPr>
              <a:xfrm>
                <a:off x="2113811" y="1023285"/>
                <a:ext cx="1371600" cy="3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机器学习入门之旅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7F22CB8-4245-4E66-A526-B80B2D68761B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717B187A-F47B-477F-9476-36F5C8FD8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9537" y="336928"/>
                <a:ext cx="1371600" cy="464400"/>
              </a:xfrm>
              <a:prstGeom prst="rect">
                <a:avLst/>
              </a:prstGeom>
            </p:spPr>
          </p:pic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D331240-8EA0-4CB4-AE25-1E47B6C477D7}"/>
                </a:ext>
              </a:extLst>
            </p:cNvPr>
            <p:cNvGrpSpPr/>
            <p:nvPr/>
          </p:nvGrpSpPr>
          <p:grpSpPr>
            <a:xfrm>
              <a:off x="367676" y="4430759"/>
              <a:ext cx="1242990" cy="1087332"/>
              <a:chOff x="2109537" y="336928"/>
              <a:chExt cx="1371600" cy="1312433"/>
            </a:xfrm>
          </p:grpSpPr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7A825ABF-4C47-40CF-863D-5DBC38B8705E}"/>
                  </a:ext>
                </a:extLst>
              </p:cNvPr>
              <p:cNvSpPr txBox="1"/>
              <p:nvPr/>
            </p:nvSpPr>
            <p:spPr>
              <a:xfrm>
                <a:off x="2109537" y="1000734"/>
                <a:ext cx="1371600" cy="3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深度学习入门之旅</a:t>
                </a: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26492F4-20D1-4788-8197-C80201F1F0D9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031F83E3-16D9-4C69-9070-D72FF4C24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537" y="336928"/>
                <a:ext cx="1371600" cy="464400"/>
              </a:xfrm>
              <a:prstGeom prst="rect">
                <a:avLst/>
              </a:prstGeom>
            </p:spPr>
          </p:pic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124FC67D-DAA7-4741-87F6-5129BA7EBD6D}"/>
                </a:ext>
              </a:extLst>
            </p:cNvPr>
            <p:cNvGrpSpPr/>
            <p:nvPr/>
          </p:nvGrpSpPr>
          <p:grpSpPr>
            <a:xfrm>
              <a:off x="366044" y="2165441"/>
              <a:ext cx="1249744" cy="1087332"/>
              <a:chOff x="2103056" y="336928"/>
              <a:chExt cx="1379053" cy="1312433"/>
            </a:xfrm>
          </p:grpSpPr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B87DEB7-51B4-4904-B0AC-AE05B08A53C7}"/>
                  </a:ext>
                </a:extLst>
              </p:cNvPr>
              <p:cNvSpPr txBox="1"/>
              <p:nvPr/>
            </p:nvSpPr>
            <p:spPr>
              <a:xfrm>
                <a:off x="2103056" y="1017830"/>
                <a:ext cx="1371600" cy="3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强化学习入门之旅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8EBD86B-C331-4D5A-BDCE-69B012231684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665252EA-219A-4387-89EE-9734DFAC3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10511" y="337839"/>
                <a:ext cx="1371598" cy="462578"/>
              </a:xfrm>
              <a:prstGeom prst="rect">
                <a:avLst/>
              </a:prstGeom>
            </p:spPr>
          </p:pic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98173F2-CB90-4F7E-8394-3731FDA36135}"/>
                </a:ext>
              </a:extLst>
            </p:cNvPr>
            <p:cNvGrpSpPr/>
            <p:nvPr/>
          </p:nvGrpSpPr>
          <p:grpSpPr>
            <a:xfrm>
              <a:off x="1720951" y="4430760"/>
              <a:ext cx="1220426" cy="1087333"/>
              <a:chOff x="2101310" y="336928"/>
              <a:chExt cx="1379827" cy="1312433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EED3EF0C-A47C-4A8F-8ACE-921514835B17}"/>
                  </a:ext>
                </a:extLst>
              </p:cNvPr>
              <p:cNvSpPr txBox="1"/>
              <p:nvPr/>
            </p:nvSpPr>
            <p:spPr>
              <a:xfrm>
                <a:off x="2101310" y="891177"/>
                <a:ext cx="1371599" cy="626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图像处理</a:t>
                </a:r>
                <a:br>
                  <a:rPr lang="en-US" alt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</a:br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入门之旅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A75EF22-0963-4293-B70C-70D6CAECB7F2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15" name="Picture 214">
                <a:extLst>
                  <a:ext uri="{FF2B5EF4-FFF2-40B4-BE49-F238E27FC236}">
                    <a16:creationId xmlns:a16="http://schemas.microsoft.com/office/drawing/2014/main" id="{A4DB6FCC-42B7-42EE-A547-491E5C00C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9535" y="337841"/>
                <a:ext cx="1371599" cy="462578"/>
              </a:xfrm>
              <a:prstGeom prst="rect">
                <a:avLst/>
              </a:prstGeom>
            </p:spPr>
          </p:pic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C0DE8A2D-BEB4-4133-BACF-5379D49DCF00}"/>
                </a:ext>
              </a:extLst>
            </p:cNvPr>
            <p:cNvGrpSpPr/>
            <p:nvPr/>
          </p:nvGrpSpPr>
          <p:grpSpPr>
            <a:xfrm>
              <a:off x="369667" y="3298841"/>
              <a:ext cx="1246121" cy="1089842"/>
              <a:chOff x="2109042" y="333900"/>
              <a:chExt cx="1375053" cy="1315461"/>
            </a:xfrm>
          </p:grpSpPr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8314612-5635-4E0E-8B0F-564CC3AC0FAA}"/>
                  </a:ext>
                </a:extLst>
              </p:cNvPr>
              <p:cNvSpPr txBox="1"/>
              <p:nvPr/>
            </p:nvSpPr>
            <p:spPr>
              <a:xfrm>
                <a:off x="2109536" y="1017805"/>
                <a:ext cx="1371600" cy="3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信号处理入门之旅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381F862-2C9A-4357-AED8-F296C1EF169C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id="{F902D7BD-961B-4FB0-9748-697AE28B2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9042" y="333900"/>
                <a:ext cx="1375053" cy="462578"/>
              </a:xfrm>
              <a:prstGeom prst="rect">
                <a:avLst/>
              </a:prstGeom>
            </p:spPr>
          </p:pic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9C9AB56-70A7-4BDC-AFA4-77C120ED030B}"/>
                </a:ext>
              </a:extLst>
            </p:cNvPr>
            <p:cNvGrpSpPr/>
            <p:nvPr/>
          </p:nvGrpSpPr>
          <p:grpSpPr>
            <a:xfrm>
              <a:off x="1726616" y="3296665"/>
              <a:ext cx="1214762" cy="1088004"/>
              <a:chOff x="2108837" y="336117"/>
              <a:chExt cx="1372300" cy="1313244"/>
            </a:xfrm>
          </p:grpSpPr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20FB07F-4933-4FAB-ADDB-523C06A80273}"/>
                  </a:ext>
                </a:extLst>
              </p:cNvPr>
              <p:cNvSpPr txBox="1"/>
              <p:nvPr/>
            </p:nvSpPr>
            <p:spPr>
              <a:xfrm>
                <a:off x="2279490" y="898413"/>
                <a:ext cx="1030990" cy="6264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Stateflow 入门之旅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CE4CA44-6AE3-416F-8468-A794BF7AFF1D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0A2E075F-8312-456E-8E2E-C7A1278D7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8837" y="336117"/>
                <a:ext cx="1372298" cy="462577"/>
              </a:xfrm>
              <a:prstGeom prst="rect">
                <a:avLst/>
              </a:prstGeom>
            </p:spPr>
          </p:pic>
        </p:grp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50E0312-EF2F-4EA0-A0E4-17DB54599ECB}"/>
                </a:ext>
              </a:extLst>
            </p:cNvPr>
            <p:cNvSpPr/>
            <p:nvPr/>
          </p:nvSpPr>
          <p:spPr>
            <a:xfrm>
              <a:off x="1735943" y="2156973"/>
              <a:ext cx="1206587" cy="109392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C74EC10-B5C0-4103-9C97-6E2067AAB517}"/>
                </a:ext>
              </a:extLst>
            </p:cNvPr>
            <p:cNvGrpSpPr/>
            <p:nvPr/>
          </p:nvGrpSpPr>
          <p:grpSpPr>
            <a:xfrm>
              <a:off x="1735941" y="2156624"/>
              <a:ext cx="1205435" cy="968355"/>
              <a:chOff x="1601742" y="2238804"/>
              <a:chExt cx="1205435" cy="968355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FE9EB3C-C001-4D09-9A91-903E9ADC07B9}"/>
                  </a:ext>
                </a:extLst>
              </p:cNvPr>
              <p:cNvSpPr txBox="1"/>
              <p:nvPr/>
            </p:nvSpPr>
            <p:spPr>
              <a:xfrm>
                <a:off x="1656161" y="2688139"/>
                <a:ext cx="1074329" cy="51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Simulink 控制设计入门之旅</a:t>
                </a:r>
              </a:p>
            </p:txBody>
          </p:sp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23018B7D-011E-44D1-97BD-A3F613567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01742" y="2238804"/>
                <a:ext cx="1205435" cy="385563"/>
              </a:xfrm>
              <a:prstGeom prst="rect">
                <a:avLst/>
              </a:prstGeom>
            </p:spPr>
          </p:pic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CD843E2-8B82-4F56-9641-8AC92B404793}"/>
                </a:ext>
              </a:extLst>
            </p:cNvPr>
            <p:cNvGrpSpPr/>
            <p:nvPr/>
          </p:nvGrpSpPr>
          <p:grpSpPr>
            <a:xfrm>
              <a:off x="1730144" y="5587943"/>
              <a:ext cx="1210750" cy="1087332"/>
              <a:chOff x="2109537" y="336928"/>
              <a:chExt cx="1371600" cy="1312433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02996EAA-1677-4F71-BFC3-8DE34B7773EA}"/>
                  </a:ext>
                </a:extLst>
              </p:cNvPr>
              <p:cNvSpPr txBox="1"/>
              <p:nvPr/>
            </p:nvSpPr>
            <p:spPr>
              <a:xfrm>
                <a:off x="2109537" y="892138"/>
                <a:ext cx="1371600" cy="62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Simscape </a:t>
                </a:r>
                <a:br>
                  <a:rPr lang="en-US" alt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</a:br>
                <a:r>
                  <a:rPr lang="zh-CN" sz="105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入门之旅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A3601DA1-7297-4E8B-B347-2A99A3A74599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204" name="Picture 203">
                <a:extLst>
                  <a:ext uri="{FF2B5EF4-FFF2-40B4-BE49-F238E27FC236}">
                    <a16:creationId xmlns:a16="http://schemas.microsoft.com/office/drawing/2014/main" id="{269E9336-1AB2-4F3C-9479-4814DFCF2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09537" y="339646"/>
                <a:ext cx="1371600" cy="457140"/>
              </a:xfrm>
              <a:prstGeom prst="rect">
                <a:avLst/>
              </a:prstGeom>
            </p:spPr>
          </p:pic>
        </p:grp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2061CE3D-35F1-4BCF-9322-3181DC6C1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324" y="2156300"/>
              <a:ext cx="222052" cy="113388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8A34CC4C-66DB-47E2-A5B6-3A1938D3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471" y="2162932"/>
              <a:ext cx="222052" cy="113388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E44D992B-1555-43FF-93C4-ABACBB25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471" y="3298748"/>
              <a:ext cx="222052" cy="113388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3134C70F-BAEF-4196-B2DE-01FC26DA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42" y="4432810"/>
              <a:ext cx="222052" cy="113388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267DCD6D-3285-436D-A8C9-9DE375131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42" y="5587942"/>
              <a:ext cx="222052" cy="113388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CFA62DE-50A5-4882-BCE9-5CD5E2FAE469}"/>
              </a:ext>
            </a:extLst>
          </p:cNvPr>
          <p:cNvSpPr txBox="1"/>
          <p:nvPr/>
        </p:nvSpPr>
        <p:spPr>
          <a:xfrm>
            <a:off x="622012" y="946435"/>
            <a:ext cx="283769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600" b="1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快速入门 </a:t>
            </a:r>
            <a:endParaRPr lang="zh-CN" sz="1400" b="1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7BC0F3-B81D-4934-90F7-A2E5F1300B65}"/>
              </a:ext>
            </a:extLst>
          </p:cNvPr>
          <p:cNvGrpSpPr/>
          <p:nvPr/>
        </p:nvGrpSpPr>
        <p:grpSpPr>
          <a:xfrm>
            <a:off x="3666963" y="2573880"/>
            <a:ext cx="5316570" cy="1125895"/>
            <a:chOff x="4048125" y="3148712"/>
            <a:chExt cx="5647677" cy="131678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B0A1135-DA67-4B91-BAB3-7F8D8A367FD1}"/>
                </a:ext>
              </a:extLst>
            </p:cNvPr>
            <p:cNvGrpSpPr/>
            <p:nvPr/>
          </p:nvGrpSpPr>
          <p:grpSpPr>
            <a:xfrm>
              <a:off x="4048125" y="3153066"/>
              <a:ext cx="1371600" cy="1312433"/>
              <a:chOff x="2109537" y="336928"/>
              <a:chExt cx="1371600" cy="131243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7FE669B-FFA8-43CC-8F9E-0F5DE7BE8029}"/>
                  </a:ext>
                </a:extLst>
              </p:cNvPr>
              <p:cNvSpPr txBox="1"/>
              <p:nvPr/>
            </p:nvSpPr>
            <p:spPr>
              <a:xfrm>
                <a:off x="2109537" y="963210"/>
                <a:ext cx="1371600" cy="50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MATLAB </a:t>
                </a:r>
              </a:p>
              <a:p>
                <a:pPr algn="ctr" rtl="0"/>
                <a:r>
                  <a:rPr 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基础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8A687AF-64E9-438E-AAA0-0C0F0B22B900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D07CFF60-8239-4B14-9497-111E708765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14918" y="338742"/>
                <a:ext cx="1360836" cy="458948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B9F9250-4CCD-4F74-9439-887C11E0FE84}"/>
                </a:ext>
              </a:extLst>
            </p:cNvPr>
            <p:cNvGrpSpPr/>
            <p:nvPr/>
          </p:nvGrpSpPr>
          <p:grpSpPr>
            <a:xfrm>
              <a:off x="5473484" y="3148712"/>
              <a:ext cx="1371600" cy="1312433"/>
              <a:chOff x="2109537" y="336928"/>
              <a:chExt cx="1371600" cy="131243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FBA6D6-A783-461C-9B4E-56B08F3A92F0}"/>
                  </a:ext>
                </a:extLst>
              </p:cNvPr>
              <p:cNvSpPr txBox="1"/>
              <p:nvPr/>
            </p:nvSpPr>
            <p:spPr>
              <a:xfrm>
                <a:off x="2109537" y="964686"/>
                <a:ext cx="1371600" cy="50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MATLAB 数据处理和可视化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01B1C24-7B3C-4982-AD01-711446450A49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6B2EB17-076C-4060-BFBE-EADAF0112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17587" y="338742"/>
                <a:ext cx="1355497" cy="458948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B911FDF-14D1-42AB-B437-AA56DDA11057}"/>
                </a:ext>
              </a:extLst>
            </p:cNvPr>
            <p:cNvGrpSpPr/>
            <p:nvPr/>
          </p:nvGrpSpPr>
          <p:grpSpPr>
            <a:xfrm>
              <a:off x="6898843" y="3148712"/>
              <a:ext cx="1371600" cy="1312433"/>
              <a:chOff x="2109537" y="336928"/>
              <a:chExt cx="1371600" cy="131243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1A17031-5BBD-4B29-98D3-F1BFD34768CF}"/>
                  </a:ext>
                </a:extLst>
              </p:cNvPr>
              <p:cNvSpPr txBox="1"/>
              <p:nvPr/>
            </p:nvSpPr>
            <p:spPr>
              <a:xfrm>
                <a:off x="2109537" y="1096019"/>
                <a:ext cx="1371600" cy="30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MATLAB 编程技巧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DB62FB1-93A5-4D8F-A516-94D4E93AA6A0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28195D9-D0DF-4253-8C42-70C88BD26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13917" y="338742"/>
                <a:ext cx="1367220" cy="458948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E077BD4-7790-4958-85C4-03F065BD2C56}"/>
                </a:ext>
              </a:extLst>
            </p:cNvPr>
            <p:cNvGrpSpPr/>
            <p:nvPr/>
          </p:nvGrpSpPr>
          <p:grpSpPr>
            <a:xfrm>
              <a:off x="8324202" y="3150527"/>
              <a:ext cx="1371600" cy="1314064"/>
              <a:chOff x="2109537" y="335297"/>
              <a:chExt cx="1371600" cy="1314064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AC843B-696F-4368-917A-B48E6E7E4080}"/>
                  </a:ext>
                </a:extLst>
              </p:cNvPr>
              <p:cNvSpPr txBox="1"/>
              <p:nvPr/>
            </p:nvSpPr>
            <p:spPr>
              <a:xfrm>
                <a:off x="2109537" y="1096019"/>
                <a:ext cx="1371600" cy="30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100" b="0" i="0" u="none" baseline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MATLAB 图像处理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127C221-97B5-4BE1-8C45-F9AFF3FB97C9}"/>
                  </a:ext>
                </a:extLst>
              </p:cNvPr>
              <p:cNvSpPr/>
              <p:nvPr/>
            </p:nvSpPr>
            <p:spPr>
              <a:xfrm>
                <a:off x="2109537" y="33692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683686F-6311-4846-915D-6510BF690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14250" y="335297"/>
                <a:ext cx="1366887" cy="458947"/>
              </a:xfrm>
              <a:prstGeom prst="rect">
                <a:avLst/>
              </a:prstGeom>
            </p:spPr>
          </p:pic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F2FD0B9-5B88-4D7F-B1E6-7D60D0254599}"/>
              </a:ext>
            </a:extLst>
          </p:cNvPr>
          <p:cNvGrpSpPr/>
          <p:nvPr/>
        </p:nvGrpSpPr>
        <p:grpSpPr>
          <a:xfrm>
            <a:off x="9034140" y="2582717"/>
            <a:ext cx="2652083" cy="1122173"/>
            <a:chOff x="4038600" y="1318093"/>
            <a:chExt cx="2803955" cy="131596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AB36E14-17C4-453B-9252-6E1C17599EB9}"/>
                </a:ext>
              </a:extLst>
            </p:cNvPr>
            <p:cNvGrpSpPr/>
            <p:nvPr/>
          </p:nvGrpSpPr>
          <p:grpSpPr>
            <a:xfrm>
              <a:off x="4038600" y="1321620"/>
              <a:ext cx="1371600" cy="1312433"/>
              <a:chOff x="8273716" y="5149788"/>
              <a:chExt cx="1371600" cy="1312433"/>
            </a:xfrm>
          </p:grpSpPr>
          <p:pic>
            <p:nvPicPr>
              <p:cNvPr id="74" name="Picture 73" descr="A picture containing indoor&#10;&#10;Description automatically generated">
                <a:extLst>
                  <a:ext uri="{FF2B5EF4-FFF2-40B4-BE49-F238E27FC236}">
                    <a16:creationId xmlns:a16="http://schemas.microsoft.com/office/drawing/2014/main" id="{567A017B-7982-43E7-B7B6-A7CDCE410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3716" y="5149788"/>
                <a:ext cx="1371600" cy="476845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E54D53E-F1CC-44EF-8E98-0CE146C86A4E}"/>
                  </a:ext>
                </a:extLst>
              </p:cNvPr>
              <p:cNvSpPr txBox="1"/>
              <p:nvPr/>
            </p:nvSpPr>
            <p:spPr>
              <a:xfrm>
                <a:off x="8273716" y="5775157"/>
                <a:ext cx="1371600" cy="50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使用 MATLAB </a:t>
                </a:r>
                <a:br>
                  <a:rPr lang="en-US" alt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</a:br>
                <a:r>
                  <a:rPr lang="zh-CN" sz="1100" b="0" i="0" u="none" baseline="0" dirty="0">
                    <a:solidFill>
                      <a:srgbClr val="CC5D12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进行深度学习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9165AF0-7D85-4097-85E3-022F09B19256}"/>
                  </a:ext>
                </a:extLst>
              </p:cNvPr>
              <p:cNvSpPr/>
              <p:nvPr/>
            </p:nvSpPr>
            <p:spPr>
              <a:xfrm>
                <a:off x="8273716" y="5149788"/>
                <a:ext cx="1371600" cy="131243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8F3E0B-231C-49DC-9D7C-F948AE544DE0}"/>
                </a:ext>
              </a:extLst>
            </p:cNvPr>
            <p:cNvSpPr txBox="1"/>
            <p:nvPr/>
          </p:nvSpPr>
          <p:spPr>
            <a:xfrm>
              <a:off x="5470953" y="1950004"/>
              <a:ext cx="1371600" cy="50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使用 MATLAB </a:t>
              </a:r>
              <a:br>
                <a:rPr lang="en-US" alt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</a:br>
              <a:r>
                <a:rPr 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进行机器学习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DDFB996-2DB1-4C17-8F65-5169FF39BFCD}"/>
                </a:ext>
              </a:extLst>
            </p:cNvPr>
            <p:cNvSpPr/>
            <p:nvPr/>
          </p:nvSpPr>
          <p:spPr>
            <a:xfrm>
              <a:off x="5470955" y="1319169"/>
              <a:ext cx="1371600" cy="1312433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C556BC8-1847-45A8-8C7C-D678E664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2841" y="1318093"/>
              <a:ext cx="1369712" cy="47474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2C5DC-BF6E-407F-9D97-2238FBF900F3}"/>
              </a:ext>
            </a:extLst>
          </p:cNvPr>
          <p:cNvGrpSpPr/>
          <p:nvPr/>
        </p:nvGrpSpPr>
        <p:grpSpPr>
          <a:xfrm>
            <a:off x="3688424" y="5036279"/>
            <a:ext cx="6659597" cy="1072249"/>
            <a:chOff x="377507" y="5419089"/>
            <a:chExt cx="7121419" cy="131893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FF0BED-4147-460E-84C1-18045BCA1023}"/>
                </a:ext>
              </a:extLst>
            </p:cNvPr>
            <p:cNvSpPr txBox="1"/>
            <p:nvPr/>
          </p:nvSpPr>
          <p:spPr>
            <a:xfrm>
              <a:off x="377507" y="6056257"/>
              <a:ext cx="1371600" cy="53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用 MATLAB 求解非线性方程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F6E46B-4166-4F70-AFB5-20561C6C18D8}"/>
                </a:ext>
              </a:extLst>
            </p:cNvPr>
            <p:cNvSpPr/>
            <p:nvPr/>
          </p:nvSpPr>
          <p:spPr>
            <a:xfrm>
              <a:off x="377507" y="5419090"/>
              <a:ext cx="1371600" cy="1312433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6AA99D2-FD9F-4A0D-8BAA-AD1A2DD25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5"/>
            <a:stretch/>
          </p:blipFill>
          <p:spPr>
            <a:xfrm>
              <a:off x="383117" y="5422786"/>
              <a:ext cx="1365990" cy="470077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21A3530-994B-4104-B740-CAA65A11AB22}"/>
                </a:ext>
              </a:extLst>
            </p:cNvPr>
            <p:cNvSpPr txBox="1"/>
            <p:nvPr/>
          </p:nvSpPr>
          <p:spPr>
            <a:xfrm>
              <a:off x="1791502" y="6064406"/>
              <a:ext cx="1371600" cy="53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用 MATLAB 求解常微分方程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F9DE16B-F217-4588-8403-EB35840C7212}"/>
                </a:ext>
              </a:extLst>
            </p:cNvPr>
            <p:cNvSpPr/>
            <p:nvPr/>
          </p:nvSpPr>
          <p:spPr>
            <a:xfrm>
              <a:off x="1783298" y="5419090"/>
              <a:ext cx="1371600" cy="1312433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F913A0D-CFFA-444E-A274-39D76C60E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29"/>
            <a:stretch/>
          </p:blipFill>
          <p:spPr>
            <a:xfrm>
              <a:off x="1787493" y="5421895"/>
              <a:ext cx="1364600" cy="47268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89C3CE-9C89-4F8B-BE06-C8841FC2DD79}"/>
                </a:ext>
              </a:extLst>
            </p:cNvPr>
            <p:cNvSpPr txBox="1"/>
            <p:nvPr/>
          </p:nvSpPr>
          <p:spPr>
            <a:xfrm>
              <a:off x="3231197" y="6026736"/>
              <a:ext cx="1371600" cy="53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MATLAB </a:t>
              </a:r>
              <a:br>
                <a:rPr lang="en-US" alt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</a:br>
              <a:r>
                <a:rPr lang="zh-CN" sz="1100" b="0" i="0" u="none" baseline="0" dirty="0">
                  <a:solidFill>
                    <a:srgbClr val="CC5D12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线性代数入门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73D97AB-A83E-482F-A278-5D9B1B1BCCF7}"/>
                </a:ext>
              </a:extLst>
            </p:cNvPr>
            <p:cNvSpPr/>
            <p:nvPr/>
          </p:nvSpPr>
          <p:spPr>
            <a:xfrm>
              <a:off x="3231197" y="5419090"/>
              <a:ext cx="1371600" cy="1312433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/>
            </a:p>
          </p:txBody>
        </p:sp>
        <p:pic>
          <p:nvPicPr>
            <p:cNvPr id="86" name="Picture 85" descr="A picture containing accessory, umbrella&#10;&#10;Description automatically generated">
              <a:extLst>
                <a:ext uri="{FF2B5EF4-FFF2-40B4-BE49-F238E27FC236}">
                  <a16:creationId xmlns:a16="http://schemas.microsoft.com/office/drawing/2014/main" id="{B9C8EA2F-165E-425E-8855-32FE9CBC8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7" r="17838"/>
            <a:stretch/>
          </p:blipFill>
          <p:spPr>
            <a:xfrm>
              <a:off x="3236807" y="5421895"/>
              <a:ext cx="1365990" cy="470747"/>
            </a:xfrm>
            <a:prstGeom prst="rect">
              <a:avLst/>
            </a:prstGeom>
          </p:spPr>
        </p:pic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4C2E370-C2F7-4EC3-83C0-6BA08B7A39A9}"/>
                </a:ext>
              </a:extLst>
            </p:cNvPr>
            <p:cNvGrpSpPr/>
            <p:nvPr/>
          </p:nvGrpSpPr>
          <p:grpSpPr>
            <a:xfrm>
              <a:off x="4604286" y="5419089"/>
              <a:ext cx="1522374" cy="1312433"/>
              <a:chOff x="4738021" y="1745193"/>
              <a:chExt cx="1522374" cy="1312433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2383B8F-129F-4190-8D51-EAC2D09291E3}"/>
                  </a:ext>
                </a:extLst>
              </p:cNvPr>
              <p:cNvGrpSpPr/>
              <p:nvPr/>
            </p:nvGrpSpPr>
            <p:grpSpPr>
              <a:xfrm>
                <a:off x="4738021" y="1745193"/>
                <a:ext cx="1522374" cy="1312433"/>
                <a:chOff x="1884233" y="3143857"/>
                <a:chExt cx="1522374" cy="1312433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0E22A50-231E-484F-BED3-7FDE059CB535}"/>
                    </a:ext>
                  </a:extLst>
                </p:cNvPr>
                <p:cNvSpPr txBox="1"/>
                <p:nvPr/>
              </p:nvSpPr>
              <p:spPr>
                <a:xfrm>
                  <a:off x="1884233" y="3751504"/>
                  <a:ext cx="1522374" cy="530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zh-CN" sz="1100" b="0" i="0" u="none" baseline="0" dirty="0">
                      <a:solidFill>
                        <a:srgbClr val="CC5D12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MATLAB </a:t>
                  </a:r>
                  <a:br>
                    <a:rPr lang="en-US" altLang="zh-CN" sz="1100" b="0" i="0" u="none" baseline="0" dirty="0">
                      <a:solidFill>
                        <a:srgbClr val="CC5D12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</a:br>
                  <a:r>
                    <a:rPr lang="zh-CN" sz="1100" b="0" i="0" u="none" baseline="0" dirty="0">
                      <a:solidFill>
                        <a:srgbClr val="CC5D12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统计方法入门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B084D5F-3685-45A6-83A0-AD3880676DE6}"/>
                    </a:ext>
                  </a:extLst>
                </p:cNvPr>
                <p:cNvSpPr/>
                <p:nvPr/>
              </p:nvSpPr>
              <p:spPr>
                <a:xfrm>
                  <a:off x="1959042" y="3143857"/>
                  <a:ext cx="1371600" cy="131243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CN"/>
                </a:p>
              </p:txBody>
            </p:sp>
          </p:grpSp>
          <p:pic>
            <p:nvPicPr>
              <p:cNvPr id="94" name="Picture 9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790C0F7-86A8-4D32-8CF3-D7D70EF08D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1" r="14768"/>
              <a:stretch/>
            </p:blipFill>
            <p:spPr>
              <a:xfrm>
                <a:off x="4817243" y="1751695"/>
                <a:ext cx="1367187" cy="459004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BDC5E63-0BBE-4A90-8AD0-496B38D6CF52}"/>
                </a:ext>
              </a:extLst>
            </p:cNvPr>
            <p:cNvGrpSpPr/>
            <p:nvPr/>
          </p:nvGrpSpPr>
          <p:grpSpPr>
            <a:xfrm>
              <a:off x="6126993" y="5425591"/>
              <a:ext cx="1371933" cy="1312433"/>
              <a:chOff x="1966662" y="3151446"/>
              <a:chExt cx="1371933" cy="1312433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0F2B3A2-B978-4500-82A8-0E26774D61C9}"/>
                  </a:ext>
                </a:extLst>
              </p:cNvPr>
              <p:cNvGrpSpPr/>
              <p:nvPr/>
            </p:nvGrpSpPr>
            <p:grpSpPr>
              <a:xfrm>
                <a:off x="1966662" y="3151446"/>
                <a:ext cx="1371600" cy="1312433"/>
                <a:chOff x="1959042" y="3143857"/>
                <a:chExt cx="1371600" cy="1312433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B7B5CE16-CAB4-4079-BAF9-12D9FA1892F1}"/>
                    </a:ext>
                  </a:extLst>
                </p:cNvPr>
                <p:cNvSpPr txBox="1"/>
                <p:nvPr/>
              </p:nvSpPr>
              <p:spPr>
                <a:xfrm>
                  <a:off x="1959042" y="3751505"/>
                  <a:ext cx="1371600" cy="530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zh-CN" sz="1100" b="0" i="0" u="none" baseline="0" dirty="0">
                      <a:solidFill>
                        <a:srgbClr val="CC5D12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MATLAB </a:t>
                  </a:r>
                  <a:br>
                    <a:rPr lang="en-US" altLang="zh-CN" sz="1100" b="0" i="0" u="none" baseline="0" dirty="0">
                      <a:solidFill>
                        <a:srgbClr val="CC5D12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</a:br>
                  <a:r>
                    <a:rPr lang="zh-CN" sz="1100" b="0" i="0" u="none" baseline="0" dirty="0">
                      <a:solidFill>
                        <a:srgbClr val="CC5D12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</a:rPr>
                    <a:t>符号数学入门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9D7A71B-F4E2-4C8E-BD79-9BA6C37F86A9}"/>
                    </a:ext>
                  </a:extLst>
                </p:cNvPr>
                <p:cNvSpPr/>
                <p:nvPr/>
              </p:nvSpPr>
              <p:spPr>
                <a:xfrm>
                  <a:off x="1959042" y="3143857"/>
                  <a:ext cx="1371600" cy="131243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zh-CN"/>
                </a:p>
              </p:txBody>
            </p:sp>
          </p:grp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FE861690-F326-43F6-9E8E-75F863193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66663" y="3156742"/>
                <a:ext cx="1371932" cy="464512"/>
              </a:xfrm>
              <a:prstGeom prst="rect">
                <a:avLst/>
              </a:prstGeom>
            </p:spPr>
          </p:pic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5A8169C-FFB8-44B5-B59C-85498C9AB85E}"/>
              </a:ext>
            </a:extLst>
          </p:cNvPr>
          <p:cNvSpPr txBox="1"/>
          <p:nvPr/>
        </p:nvSpPr>
        <p:spPr>
          <a:xfrm>
            <a:off x="8915652" y="1893218"/>
            <a:ext cx="13514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600" b="1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数据科学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4DB20B5-9123-4D24-BA33-021F66DC1A93}"/>
              </a:ext>
            </a:extLst>
          </p:cNvPr>
          <p:cNvSpPr txBox="1"/>
          <p:nvPr/>
        </p:nvSpPr>
        <p:spPr>
          <a:xfrm>
            <a:off x="3627956" y="1889565"/>
            <a:ext cx="318259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600" b="1" i="0" u="none" baseline="0" dirty="0">
                <a:latin typeface="Calibri"/>
                <a:ea typeface="Calibri"/>
                <a:cs typeface="Calibri"/>
                <a:sym typeface="Calibri"/>
              </a:rPr>
              <a:t>MATLAB </a:t>
            </a:r>
            <a:r>
              <a:rPr lang="zh-CN" sz="1600" b="1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核心技能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114D46-CB48-487A-A1D9-C5423E5012C6}"/>
              </a:ext>
            </a:extLst>
          </p:cNvPr>
          <p:cNvSpPr txBox="1"/>
          <p:nvPr/>
        </p:nvSpPr>
        <p:spPr>
          <a:xfrm>
            <a:off x="664820" y="1307943"/>
            <a:ext cx="360351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总长</a:t>
            </a:r>
            <a:r>
              <a:rPr lang="zh-CN" sz="1200" b="0" i="0" u="none" baseline="0" dirty="0">
                <a:latin typeface="+mj-lt"/>
                <a:ea typeface="SimSun" panose="02010600030101010101" pitchFamily="2" charset="-122"/>
                <a:cs typeface="Arial"/>
                <a:sym typeface="Arial"/>
              </a:rPr>
              <a:t> 22 </a:t>
            </a:r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小时的免费课程 - 面向所有人</a:t>
            </a:r>
            <a:endParaRPr lang="zh-CN" sz="1200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D918B4-8D0F-4CBA-B0FD-350580AD1E5D}"/>
              </a:ext>
            </a:extLst>
          </p:cNvPr>
          <p:cNvSpPr txBox="1"/>
          <p:nvPr/>
        </p:nvSpPr>
        <p:spPr>
          <a:xfrm>
            <a:off x="3687840" y="4739129"/>
            <a:ext cx="672194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总长</a:t>
            </a:r>
            <a:r>
              <a:rPr lang="zh-CN" sz="1200" b="0" i="0" u="none" baseline="0" dirty="0">
                <a:latin typeface="+mj-lt"/>
                <a:ea typeface="SimSun" panose="02010600030101010101" pitchFamily="2" charset="-122"/>
                <a:cs typeface="Arial"/>
                <a:sym typeface="Arial"/>
              </a:rPr>
              <a:t> </a:t>
            </a:r>
            <a:r>
              <a:rPr lang="zh-CN" sz="1200" b="0" i="0" u="none" baseline="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CN" sz="1200" b="1" i="0" u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小时的计算数学专题短课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F89E60E-643F-4035-8094-6F40865C3CA8}"/>
              </a:ext>
            </a:extLst>
          </p:cNvPr>
          <p:cNvSpPr txBox="1"/>
          <p:nvPr/>
        </p:nvSpPr>
        <p:spPr>
          <a:xfrm>
            <a:off x="3676855" y="2297512"/>
            <a:ext cx="80196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总长 </a:t>
            </a:r>
            <a:r>
              <a:rPr lang="zh-CN" sz="1200" b="0" i="0" u="none" baseline="0" dirty="0">
                <a:latin typeface="Arial"/>
                <a:ea typeface="Arial"/>
                <a:cs typeface="Arial"/>
                <a:sym typeface="Arial"/>
              </a:rPr>
              <a:t>56 </a:t>
            </a:r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小时的</a:t>
            </a:r>
            <a:r>
              <a:rPr lang="zh-CN" sz="1200" b="0" i="0" u="none" baseline="0" dirty="0">
                <a:latin typeface="Arial"/>
                <a:ea typeface="Arial"/>
                <a:cs typeface="Arial"/>
                <a:sym typeface="Arial"/>
              </a:rPr>
              <a:t> MATLAB </a:t>
            </a:r>
            <a:r>
              <a:rPr lang="zh-CN" sz="1200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综合课程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37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4A9879-5D6A-FD46-BC0E-0E184968B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664"/>
            <a:ext cx="12212722" cy="2548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73" y="460982"/>
            <a:ext cx="11689549" cy="990600"/>
          </a:xfrm>
        </p:spPr>
        <p:txBody>
          <a:bodyPr/>
          <a:lstStyle/>
          <a:p>
            <a:pPr algn="l" rtl="0"/>
            <a:r>
              <a:rPr lang="zh-CN" b="0" i="0" u="none" baseline="0" dirty="0"/>
              <a:t>MATLAB Grader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F0563-8D81-418C-A6B8-0ADD3E8EF412}"/>
              </a:ext>
            </a:extLst>
          </p:cNvPr>
          <p:cNvGrpSpPr/>
          <p:nvPr/>
        </p:nvGrpSpPr>
        <p:grpSpPr>
          <a:xfrm>
            <a:off x="942791" y="3729780"/>
            <a:ext cx="4308776" cy="3203736"/>
            <a:chOff x="927293" y="3954297"/>
            <a:chExt cx="4308776" cy="320373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292D943-33AD-DC43-B7FE-7B775C3A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7294" y="3954297"/>
              <a:ext cx="774509" cy="74210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1F4083-CAF1-4120-8F87-82711385B06E}"/>
                </a:ext>
              </a:extLst>
            </p:cNvPr>
            <p:cNvGrpSpPr/>
            <p:nvPr/>
          </p:nvGrpSpPr>
          <p:grpSpPr>
            <a:xfrm>
              <a:off x="927293" y="4029813"/>
              <a:ext cx="4308776" cy="3128220"/>
              <a:chOff x="927293" y="4029813"/>
              <a:chExt cx="4308776" cy="3128220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DD4A9AE9-7A6B-5C49-A939-C4B975B3E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48559" y="5791879"/>
                <a:ext cx="774509" cy="74210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790E8FD-49BD-594E-BF32-CF218B81C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27293" y="4851822"/>
                <a:ext cx="774509" cy="742101"/>
              </a:xfrm>
              <a:prstGeom prst="rect">
                <a:avLst/>
              </a:prstGeom>
            </p:spPr>
          </p:pic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6351C88-3237-084B-89B4-C0C43D19F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637" y="4029813"/>
                <a:ext cx="3427432" cy="3128220"/>
              </a:xfrm>
              <a:prstGeom prst="rect">
                <a:avLst/>
              </a:prstGeom>
            </p:spPr>
            <p:txBody>
              <a:bodyPr/>
              <a:lstStyle>
                <a:lvl1pPr marL="343755" indent="-343755" algn="l" defTabSz="91668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4802" indent="-286462" algn="l" defTabSz="91668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5850" indent="-229170" algn="l" defTabSz="91668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1604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4190" indent="-229170" algn="l" defTabSz="91668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4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62531" indent="-229170" algn="l" defTabSz="91668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»"/>
                  <a:defRPr sz="1404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20871" indent="-229170" algn="l" defTabSz="9166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9211" indent="-229170" algn="l" defTabSz="9166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37551" indent="-229170" algn="l" defTabSz="9166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95891" indent="-229170" algn="l" defTabSz="9166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zh-CN" sz="1800" b="0" i="0" u="none" baseline="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创建交互式课程作业</a:t>
                </a:r>
              </a:p>
              <a:p>
                <a:pPr marL="0" indent="0" algn="l" rtl="0">
                  <a:buNone/>
                </a:pPr>
                <a:endParaRPr lang="en-US" altLang="zh-CN" sz="180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 marL="0" indent="0" algn="l" rtl="0">
                  <a:buNone/>
                </a:pPr>
                <a:endParaRPr lang="zh-CN" sz="180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 marL="0" indent="0" algn="l" rtl="0">
                  <a:buNone/>
                </a:pPr>
                <a:r>
                  <a:rPr lang="zh-CN" sz="1800" b="0" i="0" u="none" baseline="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自动为学员作业打分并提供反馈</a:t>
                </a:r>
              </a:p>
              <a:p>
                <a:pPr marL="0" indent="0" algn="l" rtl="0">
                  <a:buNone/>
                </a:pPr>
                <a:endParaRPr lang="en-US" altLang="zh-CN" sz="180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 marL="0" indent="0" algn="l" rtl="0">
                  <a:buNone/>
                </a:pPr>
                <a:endParaRPr lang="zh-CN" sz="180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 marL="0" indent="0" algn="l" rtl="0">
                  <a:buNone/>
                </a:pPr>
                <a:r>
                  <a:rPr lang="zh-CN" sz="1800" b="0" i="0" u="none" baseline="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在任何学习环境中运行您的作业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4D385C-E105-D44E-83E3-56A951F6EC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76" y="3230813"/>
            <a:ext cx="5258353" cy="3040544"/>
          </a:xfrm>
          <a:prstGeom prst="rect">
            <a:avLst/>
          </a:prstGeom>
          <a:effectLst>
            <a:outerShdw blurRad="292100" dist="50800" dir="5400000" sx="99000" sy="99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7982F-186A-694B-B767-F0DF1520E21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705" t="18207" r="10440" b="16983"/>
          <a:stretch/>
        </p:blipFill>
        <p:spPr>
          <a:xfrm>
            <a:off x="7805631" y="1858275"/>
            <a:ext cx="3996267" cy="37312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DD1082-F038-44FE-9A96-2E3C234E6D5C}"/>
              </a:ext>
            </a:extLst>
          </p:cNvPr>
          <p:cNvSpPr/>
          <p:nvPr/>
        </p:nvSpPr>
        <p:spPr>
          <a:xfrm>
            <a:off x="0" y="6285053"/>
            <a:ext cx="12192000" cy="572947"/>
          </a:xfrm>
          <a:prstGeom prst="rect">
            <a:avLst/>
          </a:prstGeom>
          <a:solidFill>
            <a:srgbClr val="02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74962-EDA7-4A60-8F21-D660C3D6F426}"/>
              </a:ext>
            </a:extLst>
          </p:cNvPr>
          <p:cNvSpPr/>
          <p:nvPr/>
        </p:nvSpPr>
        <p:spPr>
          <a:xfrm>
            <a:off x="-88490" y="6380029"/>
            <a:ext cx="117650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访问 </a:t>
            </a:r>
            <a:r>
              <a:rPr lang="zh-CN" sz="1300" b="1" i="0" u="none" baseline="0" dirty="0">
                <a:solidFill>
                  <a:schemeClr val="bg1"/>
                </a:solidFill>
              </a:rPr>
              <a:t>grader.mathworks.com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1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AD0C-5C23-42B1-9B9D-A7A1C846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利用 </a:t>
            </a:r>
            <a:r>
              <a:rPr lang="zh-CN" b="0" i="0" u="none" baseline="0" dirty="0">
                <a:latin typeface="Arial"/>
                <a:ea typeface="Arial"/>
                <a:cs typeface="Arial"/>
                <a:sym typeface="Arial"/>
              </a:rPr>
              <a:t>MATLAB </a:t>
            </a:r>
            <a:r>
              <a:rPr lang="zh-CN" b="0" i="0" u="none" baseline="0" dirty="0"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Arial"/>
              </a:rPr>
              <a:t>实时编辑器开展教学</a:t>
            </a:r>
          </a:p>
        </p:txBody>
      </p:sp>
      <p:pic>
        <p:nvPicPr>
          <p:cNvPr id="5" name="Content Placeholder 4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044F7943-02A9-49A8-A5C5-BBFD8E33C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447800"/>
            <a:ext cx="5392343" cy="4648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0E705E-0533-FE48-8D74-52C22A580B1C}"/>
              </a:ext>
            </a:extLst>
          </p:cNvPr>
          <p:cNvSpPr txBox="1"/>
          <p:nvPr/>
        </p:nvSpPr>
        <p:spPr>
          <a:xfrm>
            <a:off x="6029325" y="1891521"/>
            <a:ext cx="6162675" cy="2180084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lIns="182880" tIns="182880" rIns="182880" bIns="182880" rtlCol="0" anchor="t">
            <a:spAutoFit/>
          </a:bodyPr>
          <a:lstStyle/>
          <a:p>
            <a:pPr lvl="1" algn="l" rtl="0">
              <a:spcAft>
                <a:spcPts val="600"/>
              </a:spcAft>
            </a:pPr>
            <a:r>
              <a:rPr lang="zh-CN" sz="24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在可执行记事本中使用 </a:t>
            </a:r>
            <a:r>
              <a:rPr lang="zh-CN" sz="2400" b="1" i="0" u="none" baseline="0" dirty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MATLAB</a:t>
            </a:r>
          </a:p>
          <a:p>
            <a:pPr marL="566738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使用实时脚本在讲义中添加说明文本、数学方程、代码和结果，带来更为</a:t>
            </a:r>
            <a:r>
              <a:rPr lang="zh-CN" b="0" i="0" u="none" baseline="0" dirty="0">
                <a:solidFill>
                  <a:srgbClr val="00A9E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生动的课堂体验</a:t>
            </a:r>
            <a:endParaRPr lang="zh-CN" dirty="0">
              <a:solidFill>
                <a:srgbClr val="00A9E0"/>
              </a:solidFill>
              <a:latin typeface="SimSun" panose="02010600030101010101" pitchFamily="2" charset="-122"/>
              <a:ea typeface="SimSun" panose="02010600030101010101" pitchFamily="2" charset="-122"/>
              <a:cs typeface="Arial" pitchFamily="34" charset="0"/>
            </a:endParaRPr>
          </a:p>
          <a:p>
            <a:pPr marL="566738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直接与同事或学生</a:t>
            </a:r>
            <a:r>
              <a:rPr lang="zh-CN" b="0" i="0" u="none" baseline="0" dirty="0">
                <a:solidFill>
                  <a:srgbClr val="00A9E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共享</a:t>
            </a: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实时脚本</a:t>
            </a:r>
          </a:p>
          <a:p>
            <a:pPr marL="566738" lvl="1" algn="l" rtl="0">
              <a:spcBef>
                <a:spcPts val="400"/>
              </a:spcBef>
              <a:spcAft>
                <a:spcPts val="400"/>
              </a:spcAft>
            </a:pP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使用</a:t>
            </a:r>
            <a:r>
              <a:rPr lang="zh-CN" b="0" i="0" u="none" baseline="0" dirty="0">
                <a:solidFill>
                  <a:srgbClr val="00A9E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同一环境</a:t>
            </a:r>
            <a:r>
              <a:rPr lang="zh-CN" b="0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  <a:sym typeface="Arial" pitchFamily="34" charset="0"/>
              </a:rPr>
              <a:t>完成各项工作，不再忙于切换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F2ABD-7705-436D-8B7B-15621E0E6ABC}"/>
              </a:ext>
            </a:extLst>
          </p:cNvPr>
          <p:cNvSpPr/>
          <p:nvPr/>
        </p:nvSpPr>
        <p:spPr>
          <a:xfrm>
            <a:off x="0" y="6285053"/>
            <a:ext cx="12192000" cy="572947"/>
          </a:xfrm>
          <a:prstGeom prst="rect">
            <a:avLst/>
          </a:prstGeom>
          <a:solidFill>
            <a:srgbClr val="02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4B22B-55A5-47A9-B8B4-0F965E7CE145}"/>
              </a:ext>
            </a:extLst>
          </p:cNvPr>
          <p:cNvSpPr/>
          <p:nvPr/>
        </p:nvSpPr>
        <p:spPr>
          <a:xfrm>
            <a:off x="540327" y="6402448"/>
            <a:ext cx="112247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zh-CN" sz="1300" b="1" i="0" u="none" baseline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访问 </a:t>
            </a:r>
            <a:r>
              <a:rPr lang="zh-CN" sz="1300" b="1" i="0" u="none" baseline="0" dirty="0">
                <a:solidFill>
                  <a:schemeClr val="bg1"/>
                </a:solidFill>
              </a:rPr>
              <a:t>mathworks.com/products/matlab/live-editor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165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W_Public_widescreen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F5C3A85-E13B-0B47-A520-CAFA75C5D439}" vid="{233173AB-C6A1-5A45-B081-6FA1C2CAE7D3}"/>
    </a:ext>
  </a:extLst>
</a:theme>
</file>

<file path=ppt/theme/theme2.xml><?xml version="1.0" encoding="utf-8"?>
<a:theme xmlns:a="http://schemas.openxmlformats.org/drawingml/2006/main" name="MW_Public_widescreen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7B62C555-CD70-4EE5-8275-70287A7F6F1D}" vid="{C2E7C768-1CE4-4169-86EB-FCD5439530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62E46F4255D4A88EE28E13E582F5F" ma:contentTypeVersion="13" ma:contentTypeDescription="Create a new document." ma:contentTypeScope="" ma:versionID="c35b09df37ab3135475bebea682119ec">
  <xsd:schema xmlns:xsd="http://www.w3.org/2001/XMLSchema" xmlns:xs="http://www.w3.org/2001/XMLSchema" xmlns:p="http://schemas.microsoft.com/office/2006/metadata/properties" xmlns:ns2="105341cf-5a53-4330-a254-218156e7c0ce" xmlns:ns3="19f94994-4311-4823-a682-47492cb9e3e3" targetNamespace="http://schemas.microsoft.com/office/2006/metadata/properties" ma:root="true" ma:fieldsID="65bb55967b5640ee7a83068b7cb6d791" ns2:_="" ns3:_="">
    <xsd:import namespace="105341cf-5a53-4330-a254-218156e7c0ce"/>
    <xsd:import namespace="19f94994-4311-4823-a682-47492cb9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341cf-5a53-4330-a254-218156e7c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94994-4311-4823-a682-47492cb9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851B7-D313-4E85-A1E0-5976CFE11EC3}">
  <ds:schemaRefs>
    <ds:schemaRef ds:uri="105341cf-5a53-4330-a254-218156e7c0ce"/>
    <ds:schemaRef ds:uri="19f94994-4311-4823-a682-47492cb9e3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0D1E17-5479-4C09-A8E5-DAD6ED311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341cf-5a53-4330-a254-218156e7c0ce"/>
    <ds:schemaRef ds:uri="19f94994-4311-4823-a682-47492cb9e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1DF2E-245C-45DF-A9A5-EABECEA42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</TotalTime>
  <Words>2398</Words>
  <Application>Microsoft Macintosh PowerPoint</Application>
  <PresentationFormat>Widescreen</PresentationFormat>
  <Paragraphs>127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黑体</vt:lpstr>
      <vt:lpstr>SimSun</vt:lpstr>
      <vt:lpstr>Arial</vt:lpstr>
      <vt:lpstr>Calibri</vt:lpstr>
      <vt:lpstr>Courier New</vt:lpstr>
      <vt:lpstr>Wingdings</vt:lpstr>
      <vt:lpstr>MW_Public_widescreen</vt:lpstr>
      <vt:lpstr>MW_Public_widescreen</vt:lpstr>
      <vt:lpstr>PowerPoint Presentation</vt:lpstr>
      <vt:lpstr>PowerPoint Presentation</vt:lpstr>
      <vt:lpstr>哪些行业在使用 MATLAB 和 Simulink？</vt:lpstr>
      <vt:lpstr>哪些企业需要具备 MATLAB 和 Simulink 技能的毕业生？</vt:lpstr>
      <vt:lpstr>无论教职员工、学生还是访客，随时随地，皆可使用</vt:lpstr>
      <vt:lpstr>MATLAB 和 Simulink 自定进度在线培训</vt:lpstr>
      <vt:lpstr>现有的自定进度培训课程 </vt:lpstr>
      <vt:lpstr>MATLAB Grader</vt:lpstr>
      <vt:lpstr>利用 MATLAB 实时编辑器开展教学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Customers</dc:title>
  <dc:subject/>
  <dc:creator>Jennifer Rose</dc:creator>
  <cp:keywords>Version 19.0</cp:keywords>
  <dc:description/>
  <cp:lastModifiedBy>Brian Wheatcraft</cp:lastModifiedBy>
  <cp:revision>33</cp:revision>
  <dcterms:created xsi:type="dcterms:W3CDTF">2019-10-29T14:44:41Z</dcterms:created>
  <dcterms:modified xsi:type="dcterms:W3CDTF">2021-07-14T01:41:11Z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441712758</vt:i4>
  </property>
  <property fmtid="{D5CDD505-2E9C-101B-9397-08002B2CF9AE}" pid="3" name="_NewReviewCycle">
    <vt:lpwstr/>
  </property>
  <property fmtid="{D5CDD505-2E9C-101B-9397-08002B2CF9AE}" pid="4" name="_EmailSubject">
    <vt:lpwstr>Quick PPT question</vt:lpwstr>
  </property>
  <property fmtid="{D5CDD505-2E9C-101B-9397-08002B2CF9AE}" pid="5" name="_AuthorEmail">
    <vt:lpwstr>Julie.Cornell@mathworks.com</vt:lpwstr>
  </property>
  <property fmtid="{D5CDD505-2E9C-101B-9397-08002B2CF9AE}" pid="6" name="_AuthorEmailDisplayName">
    <vt:lpwstr>Julie Cornell</vt:lpwstr>
  </property>
  <property fmtid="{D5CDD505-2E9C-101B-9397-08002B2CF9AE}" pid="7" name="ContentTypeId">
    <vt:lpwstr>0x010100EA462E46F4255D4A88EE28E13E582F5F</vt:lpwstr>
  </property>
  <property fmtid="{D5CDD505-2E9C-101B-9397-08002B2CF9AE}" pid="8" name="Order">
    <vt:r8>47491500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ArticulateGUID">
    <vt:lpwstr>FBCD3D4F-FCD9-4AF8-A2CA-0A2B43C80E84</vt:lpwstr>
  </property>
  <property fmtid="{D5CDD505-2E9C-101B-9397-08002B2CF9AE}" pid="14" name="ArticulatePath">
    <vt:lpwstr>en-us_zh-CN_campus-digital-signage_edits_May2021</vt:lpwstr>
  </property>
</Properties>
</file>