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6" r:id="rId2"/>
    <p:sldId id="302" r:id="rId3"/>
    <p:sldId id="278" r:id="rId4"/>
    <p:sldId id="298" r:id="rId5"/>
    <p:sldId id="317" r:id="rId6"/>
    <p:sldId id="318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279" r:id="rId23"/>
    <p:sldId id="319" r:id="rId24"/>
    <p:sldId id="320" r:id="rId25"/>
    <p:sldId id="321" r:id="rId26"/>
    <p:sldId id="323" r:id="rId27"/>
    <p:sldId id="322" r:id="rId28"/>
    <p:sldId id="31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 varScale="1">
        <p:scale>
          <a:sx n="127" d="100"/>
          <a:sy n="127" d="100"/>
        </p:scale>
        <p:origin x="109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F221-5B60-4116-8C3E-2CA968AA418C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C154-1C47-4FFE-801F-9B19E3F723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1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C154-1C47-4FFE-801F-9B19E3F7231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10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40398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5</a:t>
            </a:r>
          </a:p>
          <a:p>
            <a:pPr algn="ctr"/>
            <a:r>
              <a:rPr lang="en-US" sz="4400" dirty="0" smtClean="0"/>
              <a:t>Fault Diagnosis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6870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Failure Modes and Effects Analysis</a:t>
            </a:r>
            <a:br>
              <a:rPr lang="en-US" smtClean="0"/>
            </a:br>
            <a:r>
              <a:rPr lang="en-US" smtClean="0"/>
              <a:t>(FMEA)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82081"/>
            <a:ext cx="7620000" cy="489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4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FUNCTIONS Area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95400"/>
            <a:ext cx="7924800" cy="2209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Enter components and their functions in this column</a:t>
            </a:r>
          </a:p>
          <a:p>
            <a:r>
              <a:rPr lang="en-US" sz="2400" smtClean="0"/>
              <a:t>This should involve nouns and verbs (not just a list of components)</a:t>
            </a:r>
          </a:p>
          <a:p>
            <a:r>
              <a:rPr lang="en-US" sz="2400" smtClean="0"/>
              <a:t>Functions (or functional requirements) are the utility the components/subsystems/systems provide to the vehicle and ultimately to the customer</a:t>
            </a:r>
            <a:endParaRPr lang="en-US" sz="2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78" y="3505200"/>
            <a:ext cx="2134021" cy="320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429000"/>
            <a:ext cx="14478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5029200" y="5410200"/>
            <a:ext cx="1981200" cy="1143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2971800" y="3505200"/>
            <a:ext cx="1981200" cy="11430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57600" y="3810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Good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0" y="5715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Wrong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01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POTENTIAL FAILURE MODES Area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1"/>
            <a:ext cx="8229600" cy="17525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Enter all potential failure modes and effects of failures</a:t>
            </a:r>
          </a:p>
          <a:p>
            <a:r>
              <a:rPr lang="en-US" sz="2000" dirty="0" smtClean="0"/>
              <a:t>Every potential failure should have its own line, there should not be a list of failures in a single ‘Failure Mode’ box</a:t>
            </a:r>
          </a:p>
          <a:p>
            <a:pPr lvl="1"/>
            <a:r>
              <a:rPr lang="en-US" sz="1800" dirty="0" smtClean="0"/>
              <a:t>Hint: if you typed a comma there, it’s probably incorrect</a:t>
            </a:r>
          </a:p>
        </p:txBody>
      </p:sp>
      <p:sp>
        <p:nvSpPr>
          <p:cNvPr id="5" name="Down Arrow 4"/>
          <p:cNvSpPr/>
          <p:nvPr/>
        </p:nvSpPr>
        <p:spPr>
          <a:xfrm>
            <a:off x="4191000" y="4267200"/>
            <a:ext cx="2895600" cy="69303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29200" y="4350636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Correct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904" y="2971800"/>
            <a:ext cx="2566296" cy="116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029200"/>
            <a:ext cx="2695237" cy="166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eeform 8"/>
          <p:cNvSpPr/>
          <p:nvPr/>
        </p:nvSpPr>
        <p:spPr>
          <a:xfrm flipH="1">
            <a:off x="5231748" y="2743200"/>
            <a:ext cx="317825" cy="1040449"/>
          </a:xfrm>
          <a:custGeom>
            <a:avLst/>
            <a:gdLst>
              <a:gd name="connsiteX0" fmla="*/ 564484 w 857447"/>
              <a:gd name="connsiteY0" fmla="*/ 0 h 3409025"/>
              <a:gd name="connsiteX1" fmla="*/ 5190 w 857447"/>
              <a:gd name="connsiteY1" fmla="*/ 1961965 h 3409025"/>
              <a:gd name="connsiteX2" fmla="*/ 857447 w 857447"/>
              <a:gd name="connsiteY2" fmla="*/ 3409025 h 340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447" h="3409025">
                <a:moveTo>
                  <a:pt x="564484" y="0"/>
                </a:moveTo>
                <a:cubicBezTo>
                  <a:pt x="260423" y="696897"/>
                  <a:pt x="-43637" y="1393794"/>
                  <a:pt x="5190" y="1961965"/>
                </a:cubicBezTo>
                <a:cubicBezTo>
                  <a:pt x="54017" y="2530136"/>
                  <a:pt x="679894" y="3195961"/>
                  <a:pt x="857447" y="3409025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POTENTIAL FAILURE MODES Area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1"/>
            <a:ext cx="8229600" cy="51815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/>
              <a:t>Potential failure modes are always related to functions or requirements</a:t>
            </a:r>
          </a:p>
          <a:p>
            <a:r>
              <a:rPr lang="en-US" sz="2000" smtClean="0"/>
              <a:t>This can include</a:t>
            </a:r>
          </a:p>
          <a:p>
            <a:pPr lvl="1"/>
            <a:r>
              <a:rPr lang="en-US" sz="1400" smtClean="0"/>
              <a:t>No function</a:t>
            </a:r>
          </a:p>
          <a:p>
            <a:pPr lvl="1"/>
            <a:r>
              <a:rPr lang="en-US" sz="1400" smtClean="0"/>
              <a:t>Partial function</a:t>
            </a:r>
          </a:p>
          <a:p>
            <a:pPr lvl="1"/>
            <a:r>
              <a:rPr lang="en-US" sz="1400" smtClean="0"/>
              <a:t>Intermittent function</a:t>
            </a:r>
          </a:p>
          <a:p>
            <a:pPr lvl="1"/>
            <a:r>
              <a:rPr lang="en-US" sz="1400" smtClean="0"/>
              <a:t>Unintended function</a:t>
            </a:r>
          </a:p>
          <a:p>
            <a:pPr lvl="1"/>
            <a:r>
              <a:rPr lang="en-US" sz="1400" smtClean="0"/>
              <a:t>Overachieving function</a:t>
            </a:r>
          </a:p>
          <a:p>
            <a:pPr lvl="1"/>
            <a:endParaRPr lang="en-US" sz="2000" smtClean="0"/>
          </a:p>
          <a:p>
            <a:r>
              <a:rPr lang="en-US" sz="2000" smtClean="0"/>
              <a:t>Potential Effects of failure are related to</a:t>
            </a:r>
          </a:p>
          <a:p>
            <a:pPr lvl="1"/>
            <a:r>
              <a:rPr lang="en-US" sz="1600" smtClean="0"/>
              <a:t>Other parts/Sub-components</a:t>
            </a:r>
          </a:p>
          <a:p>
            <a:pPr lvl="1"/>
            <a:r>
              <a:rPr lang="en-US" sz="1600" smtClean="0"/>
              <a:t>Assembly</a:t>
            </a:r>
          </a:p>
          <a:p>
            <a:pPr lvl="1"/>
            <a:r>
              <a:rPr lang="en-US" sz="1600" smtClean="0"/>
              <a:t>Subsystem/System</a:t>
            </a:r>
          </a:p>
          <a:p>
            <a:pPr lvl="1"/>
            <a:r>
              <a:rPr lang="en-US" sz="1600" smtClean="0"/>
              <a:t>Vehicle</a:t>
            </a:r>
          </a:p>
          <a:p>
            <a:pPr lvl="1"/>
            <a:r>
              <a:rPr lang="en-US" sz="1600" smtClean="0"/>
              <a:t>Government regulations</a:t>
            </a:r>
          </a:p>
          <a:p>
            <a:pPr lvl="1"/>
            <a:r>
              <a:rPr lang="en-US" sz="1600" smtClean="0"/>
              <a:t>Customer (Internal and End User)</a:t>
            </a:r>
          </a:p>
          <a:p>
            <a:endParaRPr lang="en-US" sz="20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9" b="10384"/>
          <a:stretch/>
        </p:blipFill>
        <p:spPr bwMode="auto">
          <a:xfrm>
            <a:off x="3505200" y="1813619"/>
            <a:ext cx="3198920" cy="192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08904" y="1899354"/>
            <a:ext cx="782296" cy="1834445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6805474" y="1899354"/>
            <a:ext cx="1981200" cy="11430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86474" y="2280354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81674" y="3657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(This was a sample FMEA for a marker)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9" b="10384"/>
          <a:stretch/>
        </p:blipFill>
        <p:spPr bwMode="auto">
          <a:xfrm>
            <a:off x="4119658" y="4617483"/>
            <a:ext cx="3198920" cy="192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324600" y="4718755"/>
            <a:ext cx="861874" cy="1834445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7419932" y="4703218"/>
            <a:ext cx="1571668" cy="11430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34266" y="5027942"/>
            <a:ext cx="1357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820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POTENTIAL CAUSES Area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1"/>
            <a:ext cx="8229600" cy="17525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/>
              <a:t>Enter all potential causes of failure</a:t>
            </a:r>
          </a:p>
          <a:p>
            <a:r>
              <a:rPr lang="en-US" sz="2000" smtClean="0"/>
              <a:t>Every potential cause should have its own line, there should not be a list of causes in a single ‘Cause of Failure’ box</a:t>
            </a:r>
          </a:p>
          <a:p>
            <a:pPr lvl="1"/>
            <a:r>
              <a:rPr lang="en-US" sz="1800" smtClean="0"/>
              <a:t>Hint: if you typed a comma there, it’s probably incorrect</a:t>
            </a:r>
            <a:endParaRPr lang="en-US" sz="1800" dirty="0" smtClean="0"/>
          </a:p>
        </p:txBody>
      </p:sp>
      <p:sp>
        <p:nvSpPr>
          <p:cNvPr id="5" name="Down Arrow 4"/>
          <p:cNvSpPr/>
          <p:nvPr/>
        </p:nvSpPr>
        <p:spPr>
          <a:xfrm>
            <a:off x="4639689" y="4447713"/>
            <a:ext cx="2895600" cy="69303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77889" y="4567847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Correct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4"/>
          <a:stretch/>
        </p:blipFill>
        <p:spPr bwMode="auto">
          <a:xfrm>
            <a:off x="4379001" y="3048000"/>
            <a:ext cx="3393399" cy="123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432" y="5209713"/>
            <a:ext cx="345745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eeform 8"/>
          <p:cNvSpPr/>
          <p:nvPr/>
        </p:nvSpPr>
        <p:spPr>
          <a:xfrm flipH="1">
            <a:off x="5285850" y="2743200"/>
            <a:ext cx="352949" cy="1095901"/>
          </a:xfrm>
          <a:custGeom>
            <a:avLst/>
            <a:gdLst>
              <a:gd name="connsiteX0" fmla="*/ 248513 w 790051"/>
              <a:gd name="connsiteY0" fmla="*/ 0 h 3852909"/>
              <a:gd name="connsiteX1" fmla="*/ 26571 w 790051"/>
              <a:gd name="connsiteY1" fmla="*/ 2476870 h 3852909"/>
              <a:gd name="connsiteX2" fmla="*/ 790051 w 790051"/>
              <a:gd name="connsiteY2" fmla="*/ 3852909 h 3852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0051" h="3852909">
                <a:moveTo>
                  <a:pt x="248513" y="0"/>
                </a:moveTo>
                <a:cubicBezTo>
                  <a:pt x="92414" y="917359"/>
                  <a:pt x="-63685" y="1834719"/>
                  <a:pt x="26571" y="2476870"/>
                </a:cubicBezTo>
                <a:cubicBezTo>
                  <a:pt x="116827" y="3119021"/>
                  <a:pt x="790051" y="3852909"/>
                  <a:pt x="790051" y="3852909"/>
                </a:cubicBezTo>
              </a:path>
            </a:pathLst>
          </a:custGeom>
          <a:noFill/>
          <a:ln w="5397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6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05800" y="6553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POTENTIAL CAUSES Area</a:t>
            </a:r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457200" y="1371600"/>
            <a:ext cx="8229600" cy="990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Relationship between failure, effect, and cause</a:t>
            </a:r>
          </a:p>
          <a:p>
            <a:r>
              <a:rPr lang="en-US" sz="2400" smtClean="0"/>
              <a:t>A common mistake is confusing failure modes, effects, and causes</a:t>
            </a:r>
          </a:p>
          <a:p>
            <a:r>
              <a:rPr lang="en-US" sz="2400" smtClean="0"/>
              <a:t>The following technique can assist in relating cause back to failure, not effect</a:t>
            </a:r>
            <a:endParaRPr lang="en-US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2" r="2601" b="2599"/>
          <a:stretch/>
        </p:blipFill>
        <p:spPr bwMode="auto">
          <a:xfrm>
            <a:off x="304182" y="2286000"/>
            <a:ext cx="4344018" cy="221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24672"/>
            <a:ext cx="4822543" cy="222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10800000">
            <a:off x="4724400" y="2616323"/>
            <a:ext cx="2590800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3074262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Technique</a:t>
            </a:r>
            <a:endParaRPr lang="en-US" sz="2400" dirty="0"/>
          </a:p>
        </p:txBody>
      </p:sp>
      <p:sp>
        <p:nvSpPr>
          <p:cNvPr id="9" name="Right Arrow 8"/>
          <p:cNvSpPr/>
          <p:nvPr/>
        </p:nvSpPr>
        <p:spPr>
          <a:xfrm>
            <a:off x="1219200" y="5029200"/>
            <a:ext cx="2590800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00200" y="5487139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269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POTENTIAL CAUSES Area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71601"/>
            <a:ext cx="4114800" cy="28193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smtClean="0"/>
              <a:t>Prevention Controls: </a:t>
            </a:r>
            <a:r>
              <a:rPr lang="en-US" sz="1600" smtClean="0"/>
              <a:t>Design actions planned or completed to prevent or reduce occurrence of failure, provide details and Best Practices used. Examples include:</a:t>
            </a:r>
          </a:p>
          <a:p>
            <a:pPr lvl="1"/>
            <a:r>
              <a:rPr lang="en-US" sz="1400" smtClean="0"/>
              <a:t>Reuse of proven designs</a:t>
            </a:r>
          </a:p>
          <a:p>
            <a:pPr lvl="1"/>
            <a:r>
              <a:rPr lang="en-US" sz="1400" smtClean="0"/>
              <a:t>Best practices/lessons learned/DFSS</a:t>
            </a:r>
          </a:p>
          <a:p>
            <a:pPr lvl="1"/>
            <a:r>
              <a:rPr lang="en-US" sz="1400" smtClean="0"/>
              <a:t>CAE/Analysis Simulation</a:t>
            </a:r>
          </a:p>
          <a:p>
            <a:pPr lvl="1"/>
            <a:r>
              <a:rPr lang="en-US" sz="1400" smtClean="0"/>
              <a:t>Design Checklists</a:t>
            </a:r>
          </a:p>
          <a:p>
            <a:pPr lvl="1"/>
            <a:r>
              <a:rPr lang="en-US" sz="1400" smtClean="0"/>
              <a:t>Material Guidelines/Design Standards</a:t>
            </a:r>
          </a:p>
          <a:p>
            <a:pPr lvl="1"/>
            <a:r>
              <a:rPr lang="en-US" sz="1400" smtClean="0"/>
              <a:t>Errorproofing</a:t>
            </a:r>
            <a:endParaRPr lang="en-US" sz="1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6172200" cy="229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24400" y="4343400"/>
            <a:ext cx="1447800" cy="221959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6553200" y="4876800"/>
            <a:ext cx="1981200" cy="11430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4200" y="5257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6019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(This was a sample FMEA for a marker)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495800" y="1371600"/>
            <a:ext cx="4114800" cy="2819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u="sng" dirty="0" smtClean="0"/>
              <a:t>Detection </a:t>
            </a:r>
            <a:r>
              <a:rPr lang="en-US" sz="1800" b="1" u="sng" dirty="0"/>
              <a:t>Controls: </a:t>
            </a:r>
            <a:r>
              <a:rPr lang="en-US" sz="1600" dirty="0"/>
              <a:t>Analytical or physical validation method  planned or </a:t>
            </a:r>
            <a:r>
              <a:rPr lang="en-US" sz="1600" dirty="0" smtClean="0"/>
              <a:t>completed. Examples include:</a:t>
            </a:r>
          </a:p>
          <a:p>
            <a:pPr lvl="1"/>
            <a:r>
              <a:rPr lang="en-US" sz="1400" dirty="0" smtClean="0"/>
              <a:t>Math based validation</a:t>
            </a:r>
          </a:p>
          <a:p>
            <a:pPr lvl="1"/>
            <a:r>
              <a:rPr lang="en-US" sz="1400" dirty="0" smtClean="0"/>
              <a:t>Component level testing</a:t>
            </a:r>
          </a:p>
          <a:p>
            <a:pPr lvl="1"/>
            <a:r>
              <a:rPr lang="en-US" sz="1400" dirty="0" smtClean="0"/>
              <a:t>Subsystem level testing</a:t>
            </a:r>
          </a:p>
          <a:p>
            <a:pPr lvl="1"/>
            <a:r>
              <a:rPr lang="en-US" sz="1400" dirty="0" smtClean="0"/>
              <a:t>System level testing</a:t>
            </a:r>
          </a:p>
          <a:p>
            <a:pPr lvl="1"/>
            <a:r>
              <a:rPr lang="en-US" sz="1400" dirty="0" smtClean="0"/>
              <a:t>Durability testing</a:t>
            </a:r>
          </a:p>
        </p:txBody>
      </p:sp>
    </p:spTree>
    <p:extLst>
      <p:ext uri="{BB962C8B-B14F-4D97-AF65-F5344CB8AC3E}">
        <p14:creationId xmlns:p14="http://schemas.microsoft.com/office/powerpoint/2010/main" val="23455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Determining Severity Number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3909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/>
          <a:stretch/>
        </p:blipFill>
        <p:spPr bwMode="auto">
          <a:xfrm>
            <a:off x="4485409" y="2133600"/>
            <a:ext cx="3409950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Determining Occurrence Number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69" y="1600200"/>
            <a:ext cx="30765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905" y="1743075"/>
            <a:ext cx="30670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84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Determining Detection Number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752850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918" y="1671637"/>
            <a:ext cx="37528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78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Module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this module, we will discuss some concepts related to fault diagnosis</a:t>
            </a:r>
          </a:p>
          <a:p>
            <a:r>
              <a:rPr lang="en-US" sz="2000" dirty="0" smtClean="0"/>
              <a:t>Fault diagnosis is the process by which one monitors a system to check for undesired behavior (i.e. component faults)</a:t>
            </a:r>
          </a:p>
          <a:p>
            <a:r>
              <a:rPr lang="en-US" sz="2000" dirty="0" smtClean="0"/>
              <a:t>This function is distinctly different the control action – but often time the discovery of a fault might require change in control action</a:t>
            </a:r>
            <a:endParaRPr lang="en-US" sz="2000" dirty="0"/>
          </a:p>
          <a:p>
            <a:r>
              <a:rPr lang="en-US" sz="2000" dirty="0" smtClean="0"/>
              <a:t>The Fault </a:t>
            </a:r>
            <a:r>
              <a:rPr lang="en-US" sz="2000" dirty="0"/>
              <a:t>Diagnosis process is generally broken down into three phases:</a:t>
            </a:r>
          </a:p>
          <a:p>
            <a:pPr lvl="1"/>
            <a:r>
              <a:rPr lang="en-US" sz="1800" dirty="0"/>
              <a:t>Detecting a </a:t>
            </a:r>
            <a:r>
              <a:rPr lang="en-US" sz="1800" dirty="0" smtClean="0"/>
              <a:t>Fault; Isolating </a:t>
            </a:r>
            <a:r>
              <a:rPr lang="en-US" sz="1800" dirty="0"/>
              <a:t>a </a:t>
            </a:r>
            <a:r>
              <a:rPr lang="en-US" sz="1800" dirty="0" smtClean="0"/>
              <a:t>Fault; and Remediating </a:t>
            </a:r>
            <a:r>
              <a:rPr lang="en-US" sz="1800" dirty="0"/>
              <a:t>a </a:t>
            </a:r>
            <a:r>
              <a:rPr lang="en-US" sz="1800" dirty="0" smtClean="0"/>
              <a:t>Fault</a:t>
            </a:r>
            <a:endParaRPr lang="en-US" dirty="0"/>
          </a:p>
          <a:p>
            <a:pPr lvl="1"/>
            <a:endParaRPr lang="en-US" sz="1800" dirty="0"/>
          </a:p>
          <a:p>
            <a:r>
              <a:rPr lang="en-US" sz="2200" dirty="0" smtClean="0"/>
              <a:t>In this module, we will discuss:</a:t>
            </a:r>
          </a:p>
          <a:p>
            <a:pPr lvl="1"/>
            <a:r>
              <a:rPr lang="en-US" sz="1800" dirty="0" smtClean="0"/>
              <a:t>FMEA</a:t>
            </a:r>
          </a:p>
          <a:p>
            <a:pPr lvl="1"/>
            <a:r>
              <a:rPr lang="en-US" sz="1800" dirty="0" smtClean="0"/>
              <a:t>FTA</a:t>
            </a:r>
          </a:p>
          <a:p>
            <a:pPr lvl="1"/>
            <a:r>
              <a:rPr lang="en-US" sz="1800" dirty="0" smtClean="0"/>
              <a:t>Basic techniques for fault diagnosis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8991600" cy="268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4953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Voltage Battery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14/15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609"/>
          <a:stretch/>
        </p:blipFill>
        <p:spPr bwMode="auto">
          <a:xfrm>
            <a:off x="76200" y="1666875"/>
            <a:ext cx="89916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8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 txBox="1">
            <a:spLocks/>
          </p:cNvSpPr>
          <p:nvPr/>
        </p:nvSpPr>
        <p:spPr>
          <a:xfrm>
            <a:off x="457200" y="1524000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FTA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2163762"/>
            <a:ext cx="4040188" cy="37036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/>
              <a:t>Single and Multipoint Failures</a:t>
            </a:r>
          </a:p>
          <a:p>
            <a:endParaRPr lang="en-US" sz="2000" smtClean="0"/>
          </a:p>
          <a:p>
            <a:r>
              <a:rPr lang="en-US" sz="2000" smtClean="0"/>
              <a:t>Can be more abstract with functions (early design stages)</a:t>
            </a:r>
          </a:p>
          <a:p>
            <a:endParaRPr lang="en-US" sz="2000" smtClean="0"/>
          </a:p>
          <a:p>
            <a:r>
              <a:rPr lang="en-US" sz="2000" smtClean="0"/>
              <a:t>Graphical, to the point</a:t>
            </a:r>
          </a:p>
          <a:p>
            <a:endParaRPr lang="en-US" sz="2000" smtClean="0"/>
          </a:p>
          <a:p>
            <a:endParaRPr lang="en-US" sz="2000" smtClean="0"/>
          </a:p>
          <a:p>
            <a:r>
              <a:rPr lang="en-US" sz="2000" smtClean="0"/>
              <a:t>Top-Down (failure </a:t>
            </a:r>
            <a:r>
              <a:rPr lang="en-US" sz="2000" smtClean="0">
                <a:sym typeface="Wingdings" pitchFamily="2" charset="2"/>
              </a:rPr>
              <a:t> cause)</a:t>
            </a:r>
            <a:endParaRPr lang="en-US" sz="2000" dirty="0"/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4645025" y="1524000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FMEA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4645025" y="2163762"/>
            <a:ext cx="4041775" cy="37036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/>
              <a:t>Single Point Failures</a:t>
            </a:r>
          </a:p>
          <a:p>
            <a:pPr marL="0" indent="0">
              <a:buFont typeface="Arial" pitchFamily="34" charset="0"/>
              <a:buNone/>
            </a:pPr>
            <a:endParaRPr lang="en-US" sz="2000" smtClean="0"/>
          </a:p>
          <a:p>
            <a:r>
              <a:rPr lang="en-US" sz="2000" smtClean="0"/>
              <a:t>Uses well defined components (advanced design stages)</a:t>
            </a:r>
          </a:p>
          <a:p>
            <a:endParaRPr lang="en-US" sz="2000" smtClean="0"/>
          </a:p>
          <a:p>
            <a:r>
              <a:rPr lang="en-US" sz="2000" smtClean="0"/>
              <a:t>Table format, broad and comprehensive</a:t>
            </a:r>
          </a:p>
          <a:p>
            <a:endParaRPr lang="en-US" sz="2000" smtClean="0"/>
          </a:p>
          <a:p>
            <a:r>
              <a:rPr lang="en-US" sz="2000" smtClean="0"/>
              <a:t>Bottom-Up (cause </a:t>
            </a:r>
            <a:r>
              <a:rPr lang="en-US" sz="2000" smtClean="0">
                <a:sym typeface="Wingdings" pitchFamily="2" charset="2"/>
              </a:rPr>
              <a:t> failure)</a:t>
            </a:r>
            <a:endParaRPr lang="en-US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Techniques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7632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</a:t>
            </a:r>
            <a:r>
              <a:rPr lang="en-US" sz="4400" dirty="0" smtClean="0"/>
              <a:t>5-2</a:t>
            </a:r>
            <a:endParaRPr lang="en-US" sz="4400" dirty="0" smtClean="0"/>
          </a:p>
          <a:p>
            <a:pPr algn="ctr"/>
            <a:r>
              <a:rPr lang="en-US" sz="4400" dirty="0" smtClean="0"/>
              <a:t>Fault Diagnosis</a:t>
            </a:r>
            <a:endParaRPr lang="en-US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There are several different techniques for detecting faults</a:t>
            </a:r>
          </a:p>
          <a:p>
            <a:r>
              <a:rPr lang="en-US" sz="2400" dirty="0" smtClean="0"/>
              <a:t>We will discuss the following here:</a:t>
            </a:r>
          </a:p>
          <a:p>
            <a:pPr lvl="1"/>
            <a:r>
              <a:rPr lang="en-US" sz="2000" dirty="0" smtClean="0"/>
              <a:t>Threshold techniques</a:t>
            </a:r>
          </a:p>
          <a:p>
            <a:pPr lvl="1"/>
            <a:r>
              <a:rPr lang="en-US" sz="2000" dirty="0" smtClean="0"/>
              <a:t>Residual generation</a:t>
            </a:r>
          </a:p>
          <a:p>
            <a:endParaRPr lang="en-US" sz="2400" dirty="0"/>
          </a:p>
          <a:p>
            <a:r>
              <a:rPr lang="en-US" sz="2400" dirty="0" smtClean="0"/>
              <a:t>In order to determine what faults should be detected, you can use previously discussed techniques:</a:t>
            </a:r>
          </a:p>
          <a:p>
            <a:pPr lvl="1"/>
            <a:r>
              <a:rPr lang="en-US" sz="2000" dirty="0" smtClean="0"/>
              <a:t>FTA</a:t>
            </a:r>
          </a:p>
          <a:p>
            <a:pPr lvl="1"/>
            <a:r>
              <a:rPr lang="en-US" sz="2000" dirty="0" smtClean="0"/>
              <a:t>FMEA</a:t>
            </a:r>
          </a:p>
          <a:p>
            <a:endParaRPr lang="en-US" sz="2400" dirty="0" smtClean="0"/>
          </a:p>
          <a:p>
            <a:r>
              <a:rPr lang="en-US" sz="2400" dirty="0" smtClean="0"/>
              <a:t>OBD regulations also contain a great deal of legislative requirements</a:t>
            </a:r>
          </a:p>
          <a:p>
            <a:endParaRPr lang="en-US" sz="28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8021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is the easiest fault diagnosis to implement (and is a perfectly fine technique)</a:t>
            </a:r>
          </a:p>
          <a:p>
            <a:r>
              <a:rPr lang="en-US" sz="2400" dirty="0" smtClean="0"/>
              <a:t>The basic idea is straightforward:</a:t>
            </a:r>
          </a:p>
          <a:p>
            <a:pPr lvl="1"/>
            <a:r>
              <a:rPr lang="en-US" sz="2000" dirty="0" smtClean="0"/>
              <a:t>Certain measurements/estimates/parameters should stay within certain limits, or thresholds</a:t>
            </a:r>
          </a:p>
          <a:p>
            <a:pPr lvl="1"/>
            <a:r>
              <a:rPr lang="en-US" sz="2000" dirty="0" smtClean="0"/>
              <a:t>If one of these values goes outside the threshold something is wrong</a:t>
            </a:r>
          </a:p>
          <a:p>
            <a:endParaRPr lang="en-US" sz="2400" dirty="0"/>
          </a:p>
          <a:p>
            <a:r>
              <a:rPr lang="en-US" sz="2400" dirty="0" smtClean="0"/>
              <a:t>Some examples:</a:t>
            </a:r>
          </a:p>
          <a:p>
            <a:pPr lvl="1"/>
            <a:r>
              <a:rPr lang="en-US" sz="2000" dirty="0" smtClean="0"/>
              <a:t>Component temperatures</a:t>
            </a:r>
          </a:p>
          <a:p>
            <a:pPr lvl="1"/>
            <a:r>
              <a:rPr lang="en-US" sz="2000" dirty="0" smtClean="0"/>
              <a:t>Component speeds</a:t>
            </a:r>
          </a:p>
          <a:p>
            <a:pPr lvl="1"/>
            <a:r>
              <a:rPr lang="en-US" sz="2000" dirty="0" smtClean="0"/>
              <a:t>Difference between component speeds (clutch failures)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94677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Threshold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These techniques are what some might call “expert-based” – meaning you need to know the system well to be able to design them</a:t>
            </a:r>
          </a:p>
          <a:p>
            <a:pPr lvl="1"/>
            <a:r>
              <a:rPr lang="en-US" sz="1800" dirty="0" smtClean="0"/>
              <a:t>Much of fault diagnosis is this way – FTA/FMEA are not things that can be done well without good knowledge of the system being studied</a:t>
            </a:r>
          </a:p>
          <a:p>
            <a:r>
              <a:rPr lang="en-US" sz="2000" dirty="0" smtClean="0"/>
              <a:t>Besides some of the obvious things, you can also look at more “exotic” signals:</a:t>
            </a:r>
          </a:p>
          <a:p>
            <a:pPr lvl="1"/>
            <a:r>
              <a:rPr lang="en-US" sz="1800" dirty="0" smtClean="0"/>
              <a:t>Certain control signals, the value of an integral gain, may signify that something is not right</a:t>
            </a:r>
          </a:p>
          <a:p>
            <a:pPr lvl="1"/>
            <a:r>
              <a:rPr lang="en-US" sz="1800" dirty="0" smtClean="0"/>
              <a:t>If you have some kind of adaptive parameter in your control, if it moves to far from nominal you might have an issue</a:t>
            </a:r>
          </a:p>
          <a:p>
            <a:pPr lvl="1"/>
            <a:r>
              <a:rPr lang="en-US" sz="1800" dirty="0" smtClean="0"/>
              <a:t>Various empirical methods have been used for things like catalyst OBD</a:t>
            </a:r>
          </a:p>
          <a:p>
            <a:r>
              <a:rPr lang="en-US" sz="2000" dirty="0" smtClean="0"/>
              <a:t>These techniques may or may not be able to isolate the fault</a:t>
            </a:r>
          </a:p>
          <a:p>
            <a:pPr lvl="1"/>
            <a:r>
              <a:rPr lang="en-US" sz="1600" dirty="0" smtClean="0"/>
              <a:t>For example, sensing that your batteries are too hot is not enough information to determine what the cause</a:t>
            </a:r>
          </a:p>
          <a:p>
            <a:pPr lvl="1"/>
            <a:r>
              <a:rPr lang="en-US" sz="1600" dirty="0" smtClean="0"/>
              <a:t>This fault could result from a number of failures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4675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Techniques - MBD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Threshold techniques can be enhanced by MBD techniques</a:t>
            </a:r>
          </a:p>
          <a:p>
            <a:pPr lvl="1"/>
            <a:r>
              <a:rPr lang="en-US" sz="2000" dirty="0" smtClean="0"/>
              <a:t>Can help determine the threshold parameters and the detection scheme</a:t>
            </a:r>
          </a:p>
          <a:p>
            <a:pPr lvl="1"/>
            <a:r>
              <a:rPr lang="en-US" sz="2000" dirty="0" smtClean="0"/>
              <a:t>Can allow you to </a:t>
            </a:r>
            <a:r>
              <a:rPr lang="en-US" sz="2000" u="sng" dirty="0" smtClean="0"/>
              <a:t>SAFELY</a:t>
            </a:r>
            <a:r>
              <a:rPr lang="en-US" sz="2000" dirty="0" smtClean="0"/>
              <a:t> insert faults through a SIL or HIL environment </a:t>
            </a:r>
          </a:p>
          <a:p>
            <a:r>
              <a:rPr lang="en-US" sz="2400" dirty="0" smtClean="0"/>
              <a:t>As with any model-based techniques, your results will only be as good as your model is</a:t>
            </a:r>
          </a:p>
          <a:p>
            <a:r>
              <a:rPr lang="en-US" sz="2400" dirty="0" smtClean="0"/>
              <a:t>The SAFETY aspect of using models though is very important</a:t>
            </a:r>
          </a:p>
          <a:p>
            <a:endParaRPr lang="en-US" sz="2400" dirty="0"/>
          </a:p>
          <a:p>
            <a:r>
              <a:rPr lang="en-US" sz="2400" dirty="0" smtClean="0"/>
              <a:t>Examples for Discussion:</a:t>
            </a:r>
          </a:p>
          <a:p>
            <a:pPr lvl="1"/>
            <a:r>
              <a:rPr lang="en-US" sz="2000" dirty="0"/>
              <a:t>Basic </a:t>
            </a:r>
            <a:r>
              <a:rPr lang="en-US" sz="2000" dirty="0" err="1"/>
              <a:t>thresholding</a:t>
            </a:r>
            <a:endParaRPr lang="en-US" sz="2000" dirty="0"/>
          </a:p>
          <a:p>
            <a:pPr lvl="1"/>
            <a:r>
              <a:rPr lang="en-US" sz="2000" dirty="0" smtClean="0"/>
              <a:t>Redundant throttle signals</a:t>
            </a:r>
          </a:p>
          <a:p>
            <a:pPr lvl="1"/>
            <a:r>
              <a:rPr lang="en-US" sz="2000" dirty="0" smtClean="0"/>
              <a:t>Catalyst health monitoring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819065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is an entire field of fault detection that uses a technique of residual generation</a:t>
            </a:r>
          </a:p>
          <a:p>
            <a:r>
              <a:rPr lang="en-US" sz="2400" dirty="0" smtClean="0"/>
              <a:t>Residual generation is inherently model based</a:t>
            </a:r>
          </a:p>
          <a:p>
            <a:pPr lvl="1"/>
            <a:r>
              <a:rPr lang="en-US" sz="2000" dirty="0" smtClean="0"/>
              <a:t>It can use “normal” I/O models</a:t>
            </a:r>
          </a:p>
          <a:p>
            <a:pPr lvl="1"/>
            <a:r>
              <a:rPr lang="en-US" sz="2000" dirty="0" smtClean="0"/>
              <a:t>It can use observers, which are an advanced control technique</a:t>
            </a:r>
          </a:p>
          <a:p>
            <a:r>
              <a:rPr lang="en-US" sz="2400" dirty="0" smtClean="0"/>
              <a:t>The basic idea is the following:</a:t>
            </a:r>
          </a:p>
          <a:p>
            <a:pPr lvl="1"/>
            <a:r>
              <a:rPr lang="en-US" sz="2000" dirty="0" smtClean="0"/>
              <a:t>In your controller, you run a model of the plant you are controlling</a:t>
            </a:r>
          </a:p>
          <a:p>
            <a:pPr lvl="1"/>
            <a:r>
              <a:rPr lang="en-US" sz="2000" dirty="0" smtClean="0"/>
              <a:t>You send the same control outputs to your real plant as you do the simulated plant</a:t>
            </a:r>
          </a:p>
          <a:p>
            <a:pPr lvl="1"/>
            <a:r>
              <a:rPr lang="en-US" sz="2000" dirty="0" smtClean="0"/>
              <a:t>You then compare the measured response of the actual plant to the simulated response of the simulated plant</a:t>
            </a:r>
          </a:p>
          <a:p>
            <a:pPr lvl="1"/>
            <a:r>
              <a:rPr lang="en-US" sz="2000" dirty="0" smtClean="0"/>
              <a:t>If there is a difference then you either have a fault (or your model is not correct…)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61901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Model-Based Fault Diagnosis</a:t>
            </a:r>
            <a:endParaRPr lang="en-US" sz="3600" dirty="0"/>
          </a:p>
        </p:txBody>
      </p:sp>
      <p:pic>
        <p:nvPicPr>
          <p:cNvPr id="4" name="Picture 6" descr="untitle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305800" cy="439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6400" y="2286000"/>
            <a:ext cx="3429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800" b="1" dirty="0">
                <a:latin typeface="Calibri" pitchFamily="34" charset="0"/>
              </a:rPr>
              <a:t>Residual Generation:</a:t>
            </a:r>
          </a:p>
          <a:p>
            <a:pPr algn="just"/>
            <a:r>
              <a:rPr lang="en-US" sz="1800" dirty="0">
                <a:latin typeface="Calibri" pitchFamily="34" charset="0"/>
              </a:rPr>
              <a:t>a signal that should take nonzero value in the presence of one or more faults, and zero otherwise. The residual is obtained by comparing the plant output with the output of a model or several models.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562600" y="4694238"/>
            <a:ext cx="3429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800" b="1" dirty="0">
                <a:latin typeface="Calibri" pitchFamily="34" charset="0"/>
              </a:rPr>
              <a:t>Modeling error:</a:t>
            </a:r>
          </a:p>
          <a:p>
            <a:pPr algn="just"/>
            <a:r>
              <a:rPr lang="en-US" sz="1800" dirty="0">
                <a:latin typeface="Calibri" pitchFamily="34" charset="0"/>
              </a:rPr>
              <a:t>Any inaccuracy in the models used results in nonzero residuals, usually with amplitude strongly dependent on the system input.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determination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533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</a:t>
            </a:r>
            <a:r>
              <a:rPr lang="en-US" sz="4400" dirty="0" smtClean="0"/>
              <a:t>5-1</a:t>
            </a:r>
            <a:endParaRPr lang="en-US" sz="4400" dirty="0" smtClean="0"/>
          </a:p>
          <a:p>
            <a:pPr algn="ctr"/>
            <a:r>
              <a:rPr lang="en-US" sz="4400" dirty="0" smtClean="0"/>
              <a:t>Fault Diagnosis</a:t>
            </a: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Fault Diagnosis?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Fault Diagnosis process is generally broken down into three phases:</a:t>
            </a:r>
          </a:p>
          <a:p>
            <a:pPr lvl="1"/>
            <a:r>
              <a:rPr lang="en-US" sz="1800" b="1" u="sng" dirty="0" smtClean="0"/>
              <a:t>Detecting</a:t>
            </a:r>
            <a:r>
              <a:rPr lang="en-US" sz="1800" u="sng" dirty="0" smtClean="0"/>
              <a:t> a Fault:</a:t>
            </a:r>
            <a:r>
              <a:rPr lang="en-US" sz="1800" dirty="0" smtClean="0"/>
              <a:t>  “Hey, I just noticed something is working right.”</a:t>
            </a:r>
          </a:p>
          <a:p>
            <a:pPr lvl="1"/>
            <a:r>
              <a:rPr lang="en-US" sz="1800" b="1" u="sng" dirty="0" smtClean="0"/>
              <a:t>Isolating</a:t>
            </a:r>
            <a:r>
              <a:rPr lang="en-US" sz="1800" u="sng" dirty="0" smtClean="0"/>
              <a:t> a Fault:</a:t>
            </a:r>
            <a:r>
              <a:rPr lang="en-US" sz="1800" dirty="0" smtClean="0"/>
              <a:t>  “This thing right here is broken.”</a:t>
            </a:r>
          </a:p>
          <a:p>
            <a:pPr lvl="1"/>
            <a:r>
              <a:rPr lang="en-US" sz="1800" b="1" u="sng" dirty="0" smtClean="0"/>
              <a:t>Remediating</a:t>
            </a:r>
            <a:r>
              <a:rPr lang="en-US" sz="1800" u="sng" dirty="0" smtClean="0"/>
              <a:t> a Fault:</a:t>
            </a:r>
            <a:r>
              <a:rPr lang="en-US" sz="1800" dirty="0" smtClean="0"/>
              <a:t>  “I just changed something so that we don’t use that broken thing.”</a:t>
            </a:r>
          </a:p>
          <a:p>
            <a:endParaRPr lang="en-US" sz="2000" dirty="0"/>
          </a:p>
          <a:p>
            <a:r>
              <a:rPr lang="en-US" sz="2000" dirty="0" smtClean="0"/>
              <a:t>We do fault diagnosis to:</a:t>
            </a:r>
          </a:p>
          <a:p>
            <a:pPr lvl="1"/>
            <a:r>
              <a:rPr lang="en-US" sz="1800" dirty="0" smtClean="0"/>
              <a:t>Improve safety</a:t>
            </a:r>
          </a:p>
          <a:p>
            <a:pPr lvl="1"/>
            <a:r>
              <a:rPr lang="en-US" sz="1800" dirty="0" smtClean="0"/>
              <a:t>Improve reliability</a:t>
            </a:r>
          </a:p>
          <a:p>
            <a:pPr lvl="1"/>
            <a:r>
              <a:rPr lang="en-US" sz="1800" dirty="0" smtClean="0"/>
              <a:t>Ensure critical functions of the vehicle (like emissions control) are operating properly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FMEA and FTA?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Failure Mode Effects Analysis (FMEA)</a:t>
            </a:r>
          </a:p>
          <a:p>
            <a:pPr lvl="1"/>
            <a:r>
              <a:rPr lang="en-US" sz="2000" dirty="0" smtClean="0"/>
              <a:t>A bottom-up approach</a:t>
            </a:r>
          </a:p>
          <a:p>
            <a:pPr lvl="2"/>
            <a:r>
              <a:rPr lang="en-US" sz="1600" dirty="0" smtClean="0"/>
              <a:t>How can this component fail?  </a:t>
            </a:r>
          </a:p>
          <a:p>
            <a:pPr lvl="2"/>
            <a:r>
              <a:rPr lang="en-US" sz="1600" dirty="0" smtClean="0"/>
              <a:t>What happens when it fails?</a:t>
            </a:r>
          </a:p>
          <a:p>
            <a:pPr lvl="2"/>
            <a:r>
              <a:rPr lang="en-US" sz="1600" dirty="0" smtClean="0"/>
              <a:t>How likely is it to fail?</a:t>
            </a:r>
          </a:p>
          <a:p>
            <a:pPr lvl="2"/>
            <a:r>
              <a:rPr lang="en-US" sz="1600" dirty="0" smtClean="0"/>
              <a:t>How bad is it going to be when it fails?</a:t>
            </a:r>
          </a:p>
          <a:p>
            <a:pPr lvl="2"/>
            <a:r>
              <a:rPr lang="en-US" sz="1600" dirty="0" smtClean="0"/>
              <a:t>How easy can I detect that it failed?  (and presumably do something about it)</a:t>
            </a:r>
          </a:p>
          <a:p>
            <a:r>
              <a:rPr lang="en-US" sz="2400" dirty="0" smtClean="0"/>
              <a:t>Fault Tree Analysis (FTA)</a:t>
            </a:r>
          </a:p>
          <a:p>
            <a:pPr lvl="1"/>
            <a:r>
              <a:rPr lang="en-US" sz="2000" dirty="0" smtClean="0"/>
              <a:t>A top-down approach</a:t>
            </a:r>
          </a:p>
          <a:p>
            <a:pPr lvl="2"/>
            <a:r>
              <a:rPr lang="en-US" sz="1600" dirty="0" smtClean="0"/>
              <a:t>What are some high-level “bad things” that can happen?</a:t>
            </a:r>
          </a:p>
          <a:p>
            <a:pPr lvl="2"/>
            <a:r>
              <a:rPr lang="en-US" sz="1600" dirty="0" smtClean="0"/>
              <a:t>What kinds of failures would need to happen to cause those things?</a:t>
            </a:r>
          </a:p>
          <a:p>
            <a:pPr lvl="2"/>
            <a:r>
              <a:rPr lang="en-US" sz="1600" dirty="0" smtClean="0"/>
              <a:t>What kind of failures would need to happen to cause those failures?</a:t>
            </a:r>
          </a:p>
          <a:p>
            <a:pPr lvl="2"/>
            <a:r>
              <a:rPr lang="en-US" sz="1600" dirty="0" smtClean="0"/>
              <a:t>What kind of failures would need to happen cause the failures that cause the failure?</a:t>
            </a:r>
          </a:p>
          <a:p>
            <a:pPr lvl="2"/>
            <a:r>
              <a:rPr lang="en-US" sz="1600" dirty="0" smtClean="0"/>
              <a:t>You get the point…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574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Key Differences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/>
              <a:t>Fault Diagnosis </a:t>
            </a:r>
            <a:r>
              <a:rPr lang="en-US" sz="2400" dirty="0" smtClean="0"/>
              <a:t>– This is an algorithm that runs on an ECU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FTA/FMEA</a:t>
            </a:r>
            <a:r>
              <a:rPr lang="en-US" sz="2400" dirty="0" smtClean="0"/>
              <a:t> – These are off-line tools that you can use to figure out what faults you should be concerned with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All of these techniques are </a:t>
            </a:r>
            <a:r>
              <a:rPr lang="en-US" sz="2400" u="sng" dirty="0" smtClean="0"/>
              <a:t>enhanced by model-based </a:t>
            </a:r>
            <a:r>
              <a:rPr lang="en-US" sz="2400" dirty="0" smtClean="0"/>
              <a:t>techniques</a:t>
            </a:r>
          </a:p>
          <a:p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We will now have a demo from Amanda Hyde illustrating some key concepts for successfully doing FTA/FMEA analysis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8242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1/15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Fault Diagnosis</a:t>
            </a:r>
            <a:endParaRPr 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1600200"/>
            <a:ext cx="8229600" cy="4572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Purpose of fault diagnosis is to determine…</a:t>
            </a:r>
          </a:p>
          <a:p>
            <a:pPr lvl="1"/>
            <a:r>
              <a:rPr lang="en-US" smtClean="0"/>
              <a:t>Potential failures</a:t>
            </a:r>
          </a:p>
          <a:p>
            <a:pPr lvl="1"/>
            <a:r>
              <a:rPr lang="en-US" smtClean="0"/>
              <a:t>Causes and effects of potential failures</a:t>
            </a:r>
          </a:p>
          <a:p>
            <a:pPr lvl="1"/>
            <a:r>
              <a:rPr lang="en-US" smtClean="0"/>
              <a:t>How to prevent failures from occurring</a:t>
            </a:r>
          </a:p>
          <a:p>
            <a:pPr lvl="1"/>
            <a:r>
              <a:rPr lang="en-US" smtClean="0"/>
              <a:t>How to mitigate failures and their effects</a:t>
            </a:r>
          </a:p>
          <a:p>
            <a:r>
              <a:rPr lang="en-US" smtClean="0"/>
              <a:t>Tool to assess risk</a:t>
            </a:r>
          </a:p>
          <a:p>
            <a:r>
              <a:rPr lang="en-US" smtClean="0"/>
              <a:t>Two types:</a:t>
            </a:r>
          </a:p>
          <a:p>
            <a:pPr lvl="1"/>
            <a:r>
              <a:rPr lang="en-US" smtClean="0"/>
              <a:t>Fault Tree Analysis</a:t>
            </a:r>
          </a:p>
          <a:p>
            <a:pPr lvl="1"/>
            <a:r>
              <a:rPr lang="en-US" smtClean="0"/>
              <a:t>Failure Modes and Effects Analysis (FMEA)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60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2/15</a:t>
            </a:r>
            <a:endParaRPr lang="en-US" dirty="0"/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Fault Tree Analysis</a:t>
            </a:r>
            <a:endParaRPr lang="en-US" dirty="0"/>
          </a:p>
        </p:txBody>
      </p:sp>
      <p:pic>
        <p:nvPicPr>
          <p:cNvPr id="4" name="Picture 2" descr="C:\Users\Amanda\Documents\EcoCAR Year 1\Fault Diagnosis\Fault Trees\Engine Overspeed F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696200" cy="532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4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0" y="6553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3/15</a:t>
            </a:r>
            <a:endParaRPr lang="en-US" dirty="0"/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Fault Tree Analysis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" y="3133725"/>
            <a:ext cx="8477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1600200"/>
            <a:ext cx="8763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40" y="4724400"/>
            <a:ext cx="1178270" cy="1372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09800" y="16764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 gate: Upper level event occurs if </a:t>
            </a:r>
            <a:r>
              <a:rPr lang="en-US" b="1" u="sng" dirty="0" smtClean="0"/>
              <a:t>any one</a:t>
            </a:r>
            <a:r>
              <a:rPr lang="en-US" u="sng" dirty="0" smtClean="0"/>
              <a:t> </a:t>
            </a:r>
            <a:r>
              <a:rPr lang="en-US" dirty="0" smtClean="0"/>
              <a:t>of the lower level events occur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47544" y="3429000"/>
            <a:ext cx="5829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gate: Upper level event occurs if </a:t>
            </a:r>
            <a:r>
              <a:rPr lang="en-US" b="1" u="sng" dirty="0" smtClean="0"/>
              <a:t>all</a:t>
            </a:r>
            <a:r>
              <a:rPr lang="en-US" dirty="0" smtClean="0"/>
              <a:t> of the lower level events occur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40422" y="4992469"/>
            <a:ext cx="6141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K/N gate: Upper level event occurs if </a:t>
            </a:r>
            <a:r>
              <a:rPr lang="en-US" b="1" u="sng" dirty="0" smtClean="0"/>
              <a:t>K or more of the N</a:t>
            </a:r>
            <a:r>
              <a:rPr lang="en-US" dirty="0" smtClean="0"/>
              <a:t> lower level events occur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4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8296</TotalTime>
  <Words>1452</Words>
  <Application>Microsoft Office PowerPoint</Application>
  <PresentationFormat>On-screen Show (4:3)</PresentationFormat>
  <Paragraphs>224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PowerPoint Presentation</vt:lpstr>
      <vt:lpstr>Module Overview</vt:lpstr>
      <vt:lpstr>Fault determination</vt:lpstr>
      <vt:lpstr>Why Fault Diagnosis?</vt:lpstr>
      <vt:lpstr>What is FMEA and FTA?</vt:lpstr>
      <vt:lpstr>Key Differences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Detection Techniques</vt:lpstr>
      <vt:lpstr>Introduction</vt:lpstr>
      <vt:lpstr>Threshold Techniques</vt:lpstr>
      <vt:lpstr>Threshold Techniques</vt:lpstr>
      <vt:lpstr>Threshold Techniques - MBD</vt:lpstr>
      <vt:lpstr>Residual Generation</vt:lpstr>
      <vt:lpstr>Model-Based Fault Diagnosis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103</cp:revision>
  <dcterms:created xsi:type="dcterms:W3CDTF">2013-01-07T18:43:46Z</dcterms:created>
  <dcterms:modified xsi:type="dcterms:W3CDTF">2014-07-16T22:19:27Z</dcterms:modified>
</cp:coreProperties>
</file>