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316" r:id="rId2"/>
    <p:sldId id="303" r:id="rId3"/>
    <p:sldId id="304" r:id="rId4"/>
    <p:sldId id="312" r:id="rId5"/>
    <p:sldId id="306" r:id="rId6"/>
    <p:sldId id="305" r:id="rId7"/>
    <p:sldId id="278" r:id="rId8"/>
    <p:sldId id="315" r:id="rId9"/>
    <p:sldId id="281" r:id="rId10"/>
    <p:sldId id="282" r:id="rId11"/>
    <p:sldId id="284" r:id="rId12"/>
    <p:sldId id="301" r:id="rId13"/>
    <p:sldId id="283" r:id="rId14"/>
    <p:sldId id="285" r:id="rId15"/>
    <p:sldId id="298" r:id="rId16"/>
    <p:sldId id="296" r:id="rId17"/>
    <p:sldId id="297" r:id="rId18"/>
    <p:sldId id="300" r:id="rId19"/>
    <p:sldId id="299" r:id="rId20"/>
    <p:sldId id="287" r:id="rId21"/>
    <p:sldId id="307" r:id="rId22"/>
    <p:sldId id="308" r:id="rId23"/>
    <p:sldId id="279" r:id="rId24"/>
    <p:sldId id="288" r:id="rId25"/>
    <p:sldId id="289" r:id="rId26"/>
    <p:sldId id="313" r:id="rId27"/>
    <p:sldId id="309" r:id="rId28"/>
    <p:sldId id="310" r:id="rId29"/>
    <p:sldId id="280" r:id="rId30"/>
    <p:sldId id="314" r:id="rId31"/>
    <p:sldId id="311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44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FF221-5B60-4116-8C3E-2CA968AA418C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EC154-1C47-4FFE-801F-9B19E3F7231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125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C154-1C47-4FFE-801F-9B19E3F7231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849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HEV Supervisory Control and Fault Diagnosis</a:t>
            </a:r>
          </a:p>
          <a:p>
            <a:pPr algn="ctr"/>
            <a:r>
              <a:rPr lang="en-US" sz="4400" dirty="0" smtClean="0"/>
              <a:t>Module 3 Introduction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99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Governing Equations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2286000"/>
            <a:ext cx="2895600" cy="1401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Where:</a:t>
            </a:r>
            <a:endParaRPr lang="en-US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86200"/>
            <a:ext cx="874069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232506"/>
            <a:ext cx="8369300" cy="443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5094" y="1591202"/>
            <a:ext cx="8369306" cy="466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918306"/>
            <a:ext cx="8369300" cy="443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73" name="Picture 2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2590800"/>
            <a:ext cx="7672027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Modes of Operation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Two modes of operation</a:t>
            </a:r>
          </a:p>
          <a:p>
            <a:pPr lvl="1"/>
            <a:r>
              <a:rPr lang="en-US" sz="2000" dirty="0" smtClean="0"/>
              <a:t>Charge Sustaining</a:t>
            </a:r>
          </a:p>
          <a:p>
            <a:pPr lvl="2"/>
            <a:r>
              <a:rPr lang="en-US" sz="1800" dirty="0" smtClean="0"/>
              <a:t>Keep SOC (state of charge) within certain threshold</a:t>
            </a:r>
          </a:p>
          <a:p>
            <a:pPr lvl="3"/>
            <a:r>
              <a:rPr lang="en-US" sz="1600" dirty="0" smtClean="0"/>
              <a:t>Engine on</a:t>
            </a:r>
          </a:p>
          <a:p>
            <a:pPr lvl="2"/>
            <a:r>
              <a:rPr lang="en-US" sz="1800" dirty="0" smtClean="0"/>
              <a:t>Maximize efficiency while meeting driver torque request</a:t>
            </a:r>
          </a:p>
          <a:p>
            <a:pPr lvl="1"/>
            <a:r>
              <a:rPr lang="en-US" sz="2000" dirty="0" smtClean="0"/>
              <a:t>Charge Depleting</a:t>
            </a:r>
          </a:p>
          <a:p>
            <a:pPr lvl="2"/>
            <a:r>
              <a:rPr lang="en-US" sz="1800" dirty="0" smtClean="0"/>
              <a:t>Electric motor only (Engine off)</a:t>
            </a:r>
          </a:p>
          <a:p>
            <a:pPr lvl="3"/>
            <a:r>
              <a:rPr lang="en-US" sz="1600" dirty="0" smtClean="0"/>
              <a:t>Depletes SOC</a:t>
            </a:r>
          </a:p>
          <a:p>
            <a:pPr lvl="2"/>
            <a:r>
              <a:rPr lang="en-US" sz="1800" dirty="0" smtClean="0"/>
              <a:t>Can also have blended mode</a:t>
            </a:r>
          </a:p>
          <a:p>
            <a:pPr lvl="3"/>
            <a:r>
              <a:rPr lang="en-US" sz="1600" dirty="0" smtClean="0"/>
              <a:t>Not covered in this module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Modes of Operation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Blended Mode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EREV (Extended Range Electric Vehicle) Mode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Modes of Operation</a:t>
            </a:r>
            <a:endParaRPr lang="en-US" sz="36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Charge sustaining</a:t>
            </a:r>
          </a:p>
          <a:p>
            <a:pPr lvl="1"/>
            <a:r>
              <a:rPr lang="en-US" sz="2000" dirty="0" smtClean="0"/>
              <a:t>All components in use</a:t>
            </a:r>
            <a:endParaRPr lang="en-US" sz="20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425" y="2819400"/>
            <a:ext cx="8715375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Modes of Operation</a:t>
            </a:r>
            <a:endParaRPr lang="en-US" sz="36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Charge Depleting</a:t>
            </a:r>
          </a:p>
          <a:p>
            <a:pPr lvl="1"/>
            <a:r>
              <a:rPr lang="en-US" sz="2000" dirty="0" smtClean="0"/>
              <a:t>Option 1:  All-Electric Mode (no engine usage)</a:t>
            </a:r>
          </a:p>
          <a:p>
            <a:pPr lvl="1"/>
            <a:r>
              <a:rPr lang="en-US" sz="2000" dirty="0" smtClean="0"/>
              <a:t>Option 2:  Blended Mode (some engine usage)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425" y="3228975"/>
            <a:ext cx="8334375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Generator/Engine Operation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Supervisory controls generally issue reference requests to lower-level controls</a:t>
            </a:r>
          </a:p>
          <a:p>
            <a:pPr lvl="1"/>
            <a:r>
              <a:rPr lang="en-US" sz="2000" dirty="0" smtClean="0"/>
              <a:t>The Supervisory Control is the “brains” of the operation and doesn’t get involved in the details</a:t>
            </a:r>
          </a:p>
          <a:p>
            <a:pPr lvl="1"/>
            <a:r>
              <a:rPr lang="en-US" sz="2000" dirty="0" smtClean="0"/>
              <a:t>The other controls follow orders and worry about achieving the reference request</a:t>
            </a:r>
          </a:p>
          <a:p>
            <a:endParaRPr lang="en-US" sz="2400" dirty="0"/>
          </a:p>
          <a:p>
            <a:r>
              <a:rPr lang="en-US" sz="2400" dirty="0" smtClean="0"/>
              <a:t>For an Series HEV, a Supervisory control could request engine torque and generator speed:</a:t>
            </a:r>
          </a:p>
          <a:p>
            <a:pPr lvl="1"/>
            <a:r>
              <a:rPr lang="en-US" sz="2000" dirty="0" smtClean="0"/>
              <a:t>Requests go to low-level controllers</a:t>
            </a:r>
          </a:p>
          <a:p>
            <a:pPr lvl="2"/>
            <a:r>
              <a:rPr lang="en-US" sz="1800" dirty="0" smtClean="0"/>
              <a:t>Engine torque - ECU</a:t>
            </a:r>
          </a:p>
          <a:p>
            <a:pPr lvl="2"/>
            <a:r>
              <a:rPr lang="en-US" sz="1800" dirty="0" smtClean="0"/>
              <a:t>Generator speed - Inverter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Generator/Engine Operation</a:t>
            </a:r>
            <a:endParaRPr lang="en-US" sz="3600" dirty="0"/>
          </a:p>
        </p:txBody>
      </p:sp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609725"/>
            <a:ext cx="72580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Torque Control</a:t>
            </a:r>
            <a:endParaRPr lang="en-US" sz="3600" dirty="0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5" y="1409700"/>
            <a:ext cx="74866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Torque (Engine) Control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Request Engine Torque (T</a:t>
            </a:r>
            <a:r>
              <a:rPr lang="en-US" sz="2400" baseline="-25000" dirty="0" smtClean="0"/>
              <a:t>REQ</a:t>
            </a:r>
            <a:r>
              <a:rPr lang="en-US" sz="2400" dirty="0" smtClean="0"/>
              <a:t>)</a:t>
            </a:r>
          </a:p>
          <a:p>
            <a:pPr lvl="1"/>
            <a:r>
              <a:rPr lang="en-US" sz="2000" dirty="0" smtClean="0"/>
              <a:t>From specified throttle</a:t>
            </a:r>
            <a:endParaRPr lang="en-US" sz="2000" dirty="0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667000"/>
            <a:ext cx="711517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Speed Control</a:t>
            </a:r>
            <a:endParaRPr lang="en-US" sz="3600" dirty="0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3450" y="1476375"/>
            <a:ext cx="7143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3429000"/>
            <a:ext cx="7162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Module 3</a:t>
            </a:r>
          </a:p>
          <a:p>
            <a:pPr algn="ctr"/>
            <a:r>
              <a:rPr lang="en-US" sz="4400" dirty="0" smtClean="0"/>
              <a:t>Engine and Generator Control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990600" y="609600"/>
            <a:ext cx="7162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HEV Supervisory Control and Fault Diagnosis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77233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Speed (Generator) Control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Request generator speed (N</a:t>
            </a:r>
            <a:r>
              <a:rPr lang="en-US" sz="2400" baseline="-25000" dirty="0" smtClean="0"/>
              <a:t>GEN</a:t>
            </a:r>
            <a:r>
              <a:rPr lang="en-US" sz="2400" dirty="0" smtClean="0"/>
              <a:t>)</a:t>
            </a:r>
          </a:p>
          <a:p>
            <a:pPr lvl="1"/>
            <a:r>
              <a:rPr lang="en-US" sz="2000" dirty="0" smtClean="0"/>
              <a:t>From specified throttle</a:t>
            </a:r>
            <a:endParaRPr lang="en-US" sz="2000" dirty="0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9650" y="2667000"/>
            <a:ext cx="71247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HEV Supervisory Control and Fault Diagnosis</a:t>
            </a:r>
          </a:p>
          <a:p>
            <a:pPr algn="ctr"/>
            <a:r>
              <a:rPr lang="en-US" sz="4400" dirty="0" smtClean="0"/>
              <a:t>Module 3-2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Thermostatic control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Lesson 2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14400" y="914400"/>
            <a:ext cx="7162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Module 3</a:t>
            </a:r>
          </a:p>
          <a:p>
            <a:pPr algn="ctr"/>
            <a:r>
              <a:rPr lang="en-US" sz="4400" dirty="0" smtClean="0"/>
              <a:t>Engine and Generator Control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Thermostatic Control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This is one of the most basic type of control</a:t>
            </a:r>
          </a:p>
          <a:p>
            <a:pPr lvl="1"/>
            <a:r>
              <a:rPr lang="en-US" sz="1800" dirty="0" smtClean="0"/>
              <a:t>Characterized by operation in two states:  Off or On</a:t>
            </a:r>
          </a:p>
          <a:p>
            <a:pPr lvl="1"/>
            <a:r>
              <a:rPr lang="en-US" sz="1800" dirty="0" smtClean="0"/>
              <a:t>Classic example is a typical home AC or heating system</a:t>
            </a:r>
          </a:p>
          <a:p>
            <a:pPr lvl="1"/>
            <a:r>
              <a:rPr lang="en-US" sz="1800" dirty="0" smtClean="0"/>
              <a:t>For heating, when the temperature falls below a set point the heating system comes on a fixed heat deliver</a:t>
            </a:r>
          </a:p>
          <a:p>
            <a:pPr lvl="1"/>
            <a:r>
              <a:rPr lang="en-US" sz="1800" dirty="0" smtClean="0"/>
              <a:t>When the temperature surpasses the set point, the heat system is turned off</a:t>
            </a:r>
          </a:p>
          <a:p>
            <a:pPr lvl="1"/>
            <a:r>
              <a:rPr lang="en-US" sz="1800" dirty="0" smtClean="0"/>
              <a:t>There is usually a hysteresis band or delay that keeps the system from rapidly cycling</a:t>
            </a:r>
          </a:p>
          <a:p>
            <a:endParaRPr lang="en-US" sz="2000" dirty="0" smtClean="0"/>
          </a:p>
          <a:p>
            <a:r>
              <a:rPr lang="en-US" sz="2000" dirty="0" smtClean="0"/>
              <a:t>Pros:</a:t>
            </a:r>
          </a:p>
          <a:p>
            <a:pPr lvl="1"/>
            <a:r>
              <a:rPr lang="en-US" sz="1800" dirty="0" smtClean="0"/>
              <a:t>Very easy to code</a:t>
            </a:r>
          </a:p>
          <a:p>
            <a:pPr lvl="1"/>
            <a:r>
              <a:rPr lang="en-US" sz="1800" dirty="0" smtClean="0"/>
              <a:t>Easy to calibrate</a:t>
            </a:r>
          </a:p>
          <a:p>
            <a:r>
              <a:rPr lang="en-US" sz="2000" dirty="0" smtClean="0"/>
              <a:t>Cons:</a:t>
            </a:r>
          </a:p>
          <a:p>
            <a:pPr lvl="1"/>
            <a:r>
              <a:rPr lang="en-US" sz="1800" dirty="0" smtClean="0"/>
              <a:t>Very constrained</a:t>
            </a:r>
          </a:p>
          <a:p>
            <a:pPr lvl="1"/>
            <a:r>
              <a:rPr lang="en-US" sz="1800" dirty="0" smtClean="0"/>
              <a:t>Not much room to optimize</a:t>
            </a:r>
          </a:p>
          <a:p>
            <a:pPr lvl="1">
              <a:buNone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Thermostatic SOC Control for a Series HEV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For example: SOC control</a:t>
            </a:r>
          </a:p>
          <a:p>
            <a:r>
              <a:rPr lang="en-US" sz="2400" dirty="0" smtClean="0"/>
              <a:t>Set SOC max and min limits</a:t>
            </a:r>
          </a:p>
          <a:p>
            <a:pPr lvl="1"/>
            <a:r>
              <a:rPr lang="en-US" sz="2000" dirty="0" smtClean="0"/>
              <a:t>Switch between an EV mode and a “recharge” mode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098" y="3124200"/>
            <a:ext cx="3886200" cy="3295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419600" y="3124200"/>
            <a:ext cx="4267200" cy="3001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smtClean="0"/>
              <a:t>Single generator speed and engine torque pair</a:t>
            </a:r>
          </a:p>
          <a:p>
            <a:pPr lvl="1"/>
            <a:r>
              <a:rPr lang="en-US" sz="2000" smtClean="0"/>
              <a:t>Set point should be efficient for both motor and engine</a:t>
            </a:r>
          </a:p>
          <a:p>
            <a:pPr lvl="1"/>
            <a:r>
              <a:rPr lang="en-US" sz="2000" smtClean="0"/>
              <a:t>Must be able to achieve charge sustaining</a:t>
            </a:r>
          </a:p>
          <a:p>
            <a:pPr lvl="2"/>
            <a:r>
              <a:rPr lang="en-US" sz="1800" smtClean="0"/>
              <a:t>Must provide enough power for all driving conditions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Thermostatic SOC Control for a Series HEV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Stop-Start Issues:</a:t>
            </a:r>
          </a:p>
          <a:p>
            <a:pPr lvl="1"/>
            <a:r>
              <a:rPr lang="en-US" sz="2000" dirty="0" smtClean="0"/>
              <a:t>Noise and Vibration (NVH)</a:t>
            </a:r>
          </a:p>
          <a:p>
            <a:pPr lvl="1"/>
            <a:r>
              <a:rPr lang="en-US" sz="2000" dirty="0" smtClean="0"/>
              <a:t>Emissions – Catalyst thermal</a:t>
            </a:r>
          </a:p>
          <a:p>
            <a:pPr lvl="1"/>
            <a:r>
              <a:rPr lang="en-US" sz="2000" dirty="0" smtClean="0"/>
              <a:t>Emissions – Catalyst cooling</a:t>
            </a:r>
          </a:p>
          <a:p>
            <a:pPr lvl="1"/>
            <a:r>
              <a:rPr lang="en-US" sz="2000" dirty="0" smtClean="0"/>
              <a:t>Emissions – Catalyst chemistry</a:t>
            </a:r>
          </a:p>
          <a:p>
            <a:pPr lvl="1"/>
            <a:r>
              <a:rPr lang="en-US" sz="2000" dirty="0" smtClean="0"/>
              <a:t>Efficiency</a:t>
            </a:r>
          </a:p>
          <a:p>
            <a:endParaRPr lang="en-US" sz="2400" dirty="0"/>
          </a:p>
          <a:p>
            <a:r>
              <a:rPr lang="en-US" sz="2400" b="1" dirty="0"/>
              <a:t>Upcoming Material:</a:t>
            </a:r>
          </a:p>
          <a:p>
            <a:pPr lvl="1"/>
            <a:r>
              <a:rPr lang="en-US" sz="2000" dirty="0"/>
              <a:t>Module 3-3 shows how to use model-based optimization techniques to select an operating </a:t>
            </a:r>
            <a:r>
              <a:rPr lang="en-US" sz="2000" dirty="0" smtClean="0"/>
              <a:t>point for a thermostatic control</a:t>
            </a:r>
            <a:endParaRPr lang="en-US" sz="2000" dirty="0"/>
          </a:p>
          <a:p>
            <a:pPr lvl="1"/>
            <a:r>
              <a:rPr lang="en-US" sz="2000" dirty="0"/>
              <a:t>Module 4-2 is a demo on how a thermostatic control can be built in Simulink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2741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HEV Supervisory Control and Fault Diagnosis</a:t>
            </a:r>
          </a:p>
          <a:p>
            <a:pPr algn="ctr"/>
            <a:r>
              <a:rPr lang="en-US" sz="4400" dirty="0" smtClean="0"/>
              <a:t>Module 3-3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Lesson 3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14400" y="915650"/>
            <a:ext cx="7162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Module 3</a:t>
            </a:r>
          </a:p>
          <a:p>
            <a:pPr algn="ctr"/>
            <a:r>
              <a:rPr lang="en-US" sz="4400" dirty="0" smtClean="0"/>
              <a:t>Engine and Generator Control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Module</a:t>
            </a:r>
            <a:r>
              <a:rPr lang="en-US" dirty="0" smtClean="0"/>
              <a:t> </a:t>
            </a:r>
            <a:r>
              <a:rPr lang="en-US" sz="3600" dirty="0" smtClean="0"/>
              <a:t>Overview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Controlling the engine and generator is key function of the supervisory control:</a:t>
            </a:r>
          </a:p>
          <a:p>
            <a:pPr lvl="1"/>
            <a:r>
              <a:rPr lang="en-US" sz="2000" dirty="0" smtClean="0"/>
              <a:t>Dictates what operating mode</a:t>
            </a:r>
          </a:p>
          <a:p>
            <a:pPr lvl="1"/>
            <a:r>
              <a:rPr lang="en-US" sz="2000" dirty="0" smtClean="0"/>
              <a:t>Dictates the torque and speed operation of the engine and generator</a:t>
            </a:r>
          </a:p>
          <a:p>
            <a:pPr lvl="1"/>
            <a:r>
              <a:rPr lang="en-US" sz="2000" dirty="0" smtClean="0"/>
              <a:t>Review thermostatic control is the most basic control that could be applied to operate the engine and generator</a:t>
            </a:r>
          </a:p>
          <a:p>
            <a:endParaRPr lang="en-US" sz="2400" dirty="0" smtClean="0"/>
          </a:p>
          <a:p>
            <a:r>
              <a:rPr lang="en-US" sz="2400" dirty="0" smtClean="0"/>
              <a:t>Design of the supervisory control requires optimization</a:t>
            </a:r>
          </a:p>
          <a:p>
            <a:pPr lvl="1"/>
            <a:r>
              <a:rPr lang="en-US" sz="2000" dirty="0" smtClean="0"/>
              <a:t>What operating points give best efficiency while meeting power demand?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Introduction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One of the most basic (and useful) functions of model-based design is the ability to use models for optimization</a:t>
            </a:r>
          </a:p>
          <a:p>
            <a:pPr lvl="1"/>
            <a:r>
              <a:rPr lang="en-US" sz="2000" dirty="0" smtClean="0"/>
              <a:t>It is possible to do optimization experimentally with actual plant hardware</a:t>
            </a:r>
          </a:p>
          <a:p>
            <a:pPr lvl="1"/>
            <a:r>
              <a:rPr lang="en-US" sz="2000" dirty="0" smtClean="0"/>
              <a:t>This can be expensive, requires time, and is difficult to do on complex systems</a:t>
            </a:r>
          </a:p>
          <a:p>
            <a:r>
              <a:rPr lang="en-US" sz="2400" dirty="0" smtClean="0"/>
              <a:t>An excellent example of this is the selection of operating points for a series engine-generator</a:t>
            </a:r>
          </a:p>
          <a:p>
            <a:pPr lvl="1"/>
            <a:r>
              <a:rPr lang="en-US" sz="2000" dirty="0" smtClean="0"/>
              <a:t>Selection of gear/belt ratio between the two devices</a:t>
            </a:r>
          </a:p>
          <a:p>
            <a:pPr lvl="1"/>
            <a:r>
              <a:rPr lang="en-US" sz="2000" dirty="0" smtClean="0"/>
              <a:t>Selection of best possible operating point for thermostatic control</a:t>
            </a:r>
          </a:p>
          <a:p>
            <a:pPr lvl="1"/>
            <a:r>
              <a:rPr lang="en-US" sz="2000" dirty="0" smtClean="0"/>
              <a:t>Selection of a optimal power path for a more sophisticated control (we will talk about this later)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81464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667000"/>
            <a:ext cx="8229600" cy="1143000"/>
          </a:xfrm>
        </p:spPr>
        <p:txBody>
          <a:bodyPr/>
          <a:lstStyle/>
          <a:p>
            <a:r>
              <a:rPr lang="en-US" dirty="0" smtClean="0"/>
              <a:t>Demonstration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Module Overview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 this module, we will do the following:</a:t>
            </a:r>
            <a:endParaRPr lang="en-US" sz="1800" dirty="0" smtClean="0"/>
          </a:p>
          <a:p>
            <a:pPr lvl="1"/>
            <a:r>
              <a:rPr lang="en-US" sz="2000" dirty="0" smtClean="0"/>
              <a:t>Review how the engine, generator, and battery operate together</a:t>
            </a:r>
          </a:p>
          <a:p>
            <a:pPr lvl="1"/>
            <a:r>
              <a:rPr lang="en-US" sz="2000" dirty="0" smtClean="0"/>
              <a:t>Review charge depleting and charge sustaining mode</a:t>
            </a:r>
          </a:p>
          <a:p>
            <a:pPr lvl="1"/>
            <a:r>
              <a:rPr lang="en-US" sz="2000" dirty="0" smtClean="0"/>
              <a:t>Examine how the supervisory control uses torque control to control the engine</a:t>
            </a:r>
          </a:p>
          <a:p>
            <a:pPr lvl="1"/>
            <a:r>
              <a:rPr lang="en-US" sz="2000" dirty="0" smtClean="0"/>
              <a:t>Examine how the supervisory control uses speed control to control the generator</a:t>
            </a:r>
          </a:p>
          <a:p>
            <a:pPr lvl="1"/>
            <a:r>
              <a:rPr lang="en-US" sz="2000" dirty="0" smtClean="0"/>
              <a:t>Discuss how thermostatic control can be used to operate the engine and generator</a:t>
            </a:r>
          </a:p>
          <a:p>
            <a:pPr lvl="1"/>
            <a:r>
              <a:rPr lang="en-US" sz="2000" dirty="0" smtClean="0"/>
              <a:t>Demonstrate how to optimize engine and generator operating points to achieve a minimum power request</a:t>
            </a:r>
          </a:p>
          <a:p>
            <a:pPr lvl="1"/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HEV Supervisory Control and Fault Diagnosis</a:t>
            </a:r>
          </a:p>
          <a:p>
            <a:pPr algn="ctr"/>
            <a:r>
              <a:rPr lang="en-US" sz="4400" dirty="0" smtClean="0"/>
              <a:t>Module 3-1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engine/generator operation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Lesson 3-1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14400" y="915650"/>
            <a:ext cx="7162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Module 3</a:t>
            </a:r>
          </a:p>
          <a:p>
            <a:pPr algn="ctr"/>
            <a:r>
              <a:rPr lang="en-US" sz="4400" dirty="0" smtClean="0"/>
              <a:t>Engine and Generator Control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of basics of a series HEV</a:t>
            </a:r>
          </a:p>
          <a:p>
            <a:endParaRPr lang="en-US" dirty="0" smtClean="0"/>
          </a:p>
          <a:p>
            <a:r>
              <a:rPr lang="en-US" dirty="0" smtClean="0"/>
              <a:t>Role of a Supervisory Control</a:t>
            </a:r>
          </a:p>
          <a:p>
            <a:endParaRPr lang="en-US" dirty="0" smtClean="0"/>
          </a:p>
          <a:p>
            <a:r>
              <a:rPr lang="en-US" dirty="0" smtClean="0"/>
              <a:t>Role of Sub-Controllers</a:t>
            </a:r>
          </a:p>
          <a:p>
            <a:endParaRPr lang="en-US" dirty="0" smtClean="0"/>
          </a:p>
          <a:p>
            <a:r>
              <a:rPr lang="en-US" dirty="0" smtClean="0"/>
              <a:t>Possible Control Modes for Series Operation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67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Engine/Generator Block Diagram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All components electrically parallel</a:t>
            </a:r>
          </a:p>
          <a:p>
            <a:r>
              <a:rPr lang="en-US" sz="2400" dirty="0" smtClean="0"/>
              <a:t>Generator attached to engine</a:t>
            </a:r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110" y="2971800"/>
            <a:ext cx="874069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4662</TotalTime>
  <Words>809</Words>
  <Application>Microsoft Office PowerPoint</Application>
  <PresentationFormat>On-screen Show (4:3)</PresentationFormat>
  <Paragraphs>143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Arial</vt:lpstr>
      <vt:lpstr>Calibri</vt:lpstr>
      <vt:lpstr>Office Theme</vt:lpstr>
      <vt:lpstr>PowerPoint Presentation</vt:lpstr>
      <vt:lpstr>PowerPoint Presentation</vt:lpstr>
      <vt:lpstr>Module Overview</vt:lpstr>
      <vt:lpstr>Module Overview</vt:lpstr>
      <vt:lpstr>PowerPoint Presentation</vt:lpstr>
      <vt:lpstr>PowerPoint Presentation</vt:lpstr>
      <vt:lpstr>Review of engine/generator operation</vt:lpstr>
      <vt:lpstr>Introduction</vt:lpstr>
      <vt:lpstr>Engine/Generator Block Diagram</vt:lpstr>
      <vt:lpstr>Governing Equations</vt:lpstr>
      <vt:lpstr>Modes of Operation</vt:lpstr>
      <vt:lpstr>Modes of Operation</vt:lpstr>
      <vt:lpstr>Modes of Operation</vt:lpstr>
      <vt:lpstr>Modes of Operation</vt:lpstr>
      <vt:lpstr>Generator/Engine Operation</vt:lpstr>
      <vt:lpstr>Generator/Engine Operation</vt:lpstr>
      <vt:lpstr>Torque Control</vt:lpstr>
      <vt:lpstr>Torque (Engine) Control</vt:lpstr>
      <vt:lpstr>Speed Control</vt:lpstr>
      <vt:lpstr>Speed (Generator) Control</vt:lpstr>
      <vt:lpstr>PowerPoint Presentation</vt:lpstr>
      <vt:lpstr>PowerPoint Presentation</vt:lpstr>
      <vt:lpstr>Thermostatic control</vt:lpstr>
      <vt:lpstr>Thermostatic Control</vt:lpstr>
      <vt:lpstr>Thermostatic SOC Control for a Series HEV</vt:lpstr>
      <vt:lpstr>Thermostatic SOC Control for a Series HEV</vt:lpstr>
      <vt:lpstr>PowerPoint Presentation</vt:lpstr>
      <vt:lpstr>PowerPoint Presentation</vt:lpstr>
      <vt:lpstr>optimization</vt:lpstr>
      <vt:lpstr>Introduction</vt:lpstr>
      <vt:lpstr>Demonstration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Rothenberger</dc:creator>
  <cp:lastModifiedBy>Beth Bezaire</cp:lastModifiedBy>
  <cp:revision>72</cp:revision>
  <dcterms:created xsi:type="dcterms:W3CDTF">2013-01-07T18:43:46Z</dcterms:created>
  <dcterms:modified xsi:type="dcterms:W3CDTF">2014-08-29T16:23:11Z</dcterms:modified>
</cp:coreProperties>
</file>