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66" r:id="rId3"/>
    <p:sldId id="316" r:id="rId4"/>
    <p:sldId id="325" r:id="rId5"/>
    <p:sldId id="317" r:id="rId6"/>
    <p:sldId id="318" r:id="rId7"/>
    <p:sldId id="278" r:id="rId8"/>
    <p:sldId id="297" r:id="rId9"/>
    <p:sldId id="299" r:id="rId10"/>
    <p:sldId id="301" r:id="rId11"/>
    <p:sldId id="302" r:id="rId12"/>
    <p:sldId id="319" r:id="rId13"/>
    <p:sldId id="320" r:id="rId14"/>
    <p:sldId id="279" r:id="rId15"/>
    <p:sldId id="303" r:id="rId16"/>
    <p:sldId id="305" r:id="rId17"/>
    <p:sldId id="304" r:id="rId18"/>
    <p:sldId id="306" r:id="rId19"/>
    <p:sldId id="307" r:id="rId20"/>
    <p:sldId id="326" r:id="rId21"/>
    <p:sldId id="327" r:id="rId22"/>
    <p:sldId id="328" r:id="rId23"/>
    <p:sldId id="329" r:id="rId24"/>
    <p:sldId id="314" r:id="rId25"/>
    <p:sldId id="315" r:id="rId26"/>
    <p:sldId id="311" r:id="rId27"/>
    <p:sldId id="313" r:id="rId28"/>
    <p:sldId id="338" r:id="rId29"/>
    <p:sldId id="330" r:id="rId30"/>
    <p:sldId id="333" r:id="rId31"/>
    <p:sldId id="334" r:id="rId32"/>
    <p:sldId id="335" r:id="rId33"/>
    <p:sldId id="337" r:id="rId34"/>
    <p:sldId id="308" r:id="rId35"/>
    <p:sldId id="321" r:id="rId36"/>
    <p:sldId id="322" r:id="rId37"/>
    <p:sldId id="280" r:id="rId38"/>
    <p:sldId id="309" r:id="rId39"/>
    <p:sldId id="323" r:id="rId40"/>
    <p:sldId id="324" r:id="rId41"/>
    <p:sldId id="296" r:id="rId42"/>
    <p:sldId id="31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FF221-5B60-4116-8C3E-2CA968AA418C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EC154-1C47-4FFE-801F-9B19E3F723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369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Supervisory SOC Regulation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3733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a plug-in HEV, one typically wants to utilize the largest possible SOC swing (enhanced range)</a:t>
            </a:r>
          </a:p>
          <a:p>
            <a:endParaRPr lang="en-US" sz="2400" dirty="0" smtClean="0"/>
          </a:p>
          <a:p>
            <a:r>
              <a:rPr lang="en-US" sz="2400" dirty="0" smtClean="0"/>
              <a:t>Once near the target minimum SOC, the vehicle supervisory control needs to maintain SOC within a desired range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4589" y="1844888"/>
            <a:ext cx="4953000" cy="403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Supervisory SOC Regulation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Factors to consider when determining charge sustaining region:</a:t>
            </a:r>
          </a:p>
          <a:p>
            <a:pPr lvl="1"/>
            <a:r>
              <a:rPr lang="en-US" sz="2000" dirty="0" smtClean="0"/>
              <a:t>Lower charge allows for better electric range </a:t>
            </a:r>
          </a:p>
          <a:p>
            <a:pPr lvl="1"/>
            <a:r>
              <a:rPr lang="en-US" sz="2000" dirty="0" smtClean="0"/>
              <a:t>Battery internal resistance may be higher at low SOC which </a:t>
            </a:r>
          </a:p>
          <a:p>
            <a:pPr lvl="1"/>
            <a:r>
              <a:rPr lang="en-US" sz="2000" dirty="0" smtClean="0"/>
              <a:t>Pack durability – deep discharge can cause more rapid degradation of the battery</a:t>
            </a:r>
          </a:p>
          <a:p>
            <a:pPr lvl="1"/>
            <a:r>
              <a:rPr lang="en-US" sz="2000" dirty="0" smtClean="0"/>
              <a:t>Size of charge sustaining region</a:t>
            </a:r>
          </a:p>
          <a:p>
            <a:pPr lvl="2"/>
            <a:r>
              <a:rPr lang="en-US" sz="1800" dirty="0" smtClean="0"/>
              <a:t>Bigger gives more freedom to optimize – can be better for efficiency</a:t>
            </a:r>
            <a:endParaRPr lang="en-US" sz="1600" dirty="0" smtClean="0"/>
          </a:p>
          <a:p>
            <a:pPr lvl="2"/>
            <a:r>
              <a:rPr lang="en-US" sz="1800" dirty="0" smtClean="0"/>
              <a:t>Smaller is more constrained – more likely to end cycle with desired SOC rather than too high or too low</a:t>
            </a:r>
            <a:endParaRPr lang="en-US" sz="16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</a:p>
          <a:p>
            <a:pPr algn="ctr"/>
            <a:r>
              <a:rPr lang="en-US" sz="4400" dirty="0" smtClean="0"/>
              <a:t>Module 4-2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PID control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0668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4 </a:t>
            </a:r>
          </a:p>
          <a:p>
            <a:pPr algn="ctr"/>
            <a:r>
              <a:rPr lang="en-US" sz="4400" dirty="0" smtClean="0"/>
              <a:t>SOC Regulation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PID Control?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Controller that acts on error signal three ways</a:t>
            </a:r>
          </a:p>
          <a:p>
            <a:pPr lvl="1"/>
            <a:r>
              <a:rPr lang="en-US" sz="2000" b="1" u="sng" dirty="0" smtClean="0"/>
              <a:t>P</a:t>
            </a:r>
            <a:r>
              <a:rPr lang="en-US" sz="2000" dirty="0" smtClean="0"/>
              <a:t>roportional: Control signal is proportional to the error</a:t>
            </a:r>
            <a:endParaRPr lang="en-US" sz="2000" b="1" u="sng" dirty="0" smtClean="0"/>
          </a:p>
          <a:p>
            <a:pPr lvl="1"/>
            <a:r>
              <a:rPr lang="en-US" sz="2000" b="1" u="sng" dirty="0" smtClean="0"/>
              <a:t>I</a:t>
            </a:r>
            <a:r>
              <a:rPr lang="en-US" sz="2000" dirty="0" smtClean="0"/>
              <a:t>ntegral: Control signal proportional to the integral of the error</a:t>
            </a:r>
          </a:p>
          <a:p>
            <a:pPr lvl="1"/>
            <a:r>
              <a:rPr lang="en-US" sz="2000" b="1" u="sng" dirty="0" smtClean="0"/>
              <a:t>D</a:t>
            </a:r>
            <a:r>
              <a:rPr lang="en-US" sz="2000" dirty="0" smtClean="0"/>
              <a:t>erivative: Control signal proportional to the derivative of the error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Relatively simple control strategy that is used across industry</a:t>
            </a:r>
          </a:p>
          <a:p>
            <a:pPr lvl="1"/>
            <a:r>
              <a:rPr lang="en-US" sz="2000" dirty="0" smtClean="0"/>
              <a:t>If you really know how to use PID control and feedforward control you will be able to handle a broad range of control techniques</a:t>
            </a:r>
          </a:p>
          <a:p>
            <a:pPr lvl="1"/>
            <a:r>
              <a:rPr lang="en-US" sz="2000" dirty="0" smtClean="0"/>
              <a:t>The approach is also very consistent with the MBD approach as long as you are not doing a lot of “hand tuning”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PID Controller</a:t>
            </a:r>
            <a:endParaRPr lang="en-US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90800"/>
            <a:ext cx="749089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1" y="1734879"/>
            <a:ext cx="1066800" cy="322521"/>
          </a:xfrm>
          <a:prstGeom prst="rect">
            <a:avLst/>
          </a:prstGeom>
          <a:noFill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67150" y="1560121"/>
            <a:ext cx="1162050" cy="573479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0275" y="1679762"/>
            <a:ext cx="1228725" cy="530038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1552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2181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Proportional Control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Often leads to an equilibrium with significant steady state error</a:t>
            </a:r>
            <a:endParaRPr lang="en-US" sz="24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51118"/>
            <a:ext cx="7696200" cy="331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PI Control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Gets rid of steady state error</a:t>
            </a:r>
          </a:p>
          <a:p>
            <a:r>
              <a:rPr lang="en-US" sz="2400" dirty="0" smtClean="0"/>
              <a:t>Can lead to oscillations</a:t>
            </a:r>
            <a:endParaRPr lang="en-US" sz="24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95600"/>
            <a:ext cx="796913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PID Control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Can reduce oscillations</a:t>
            </a:r>
          </a:p>
          <a:p>
            <a:r>
              <a:rPr lang="en-US" sz="2400" dirty="0" smtClean="0"/>
              <a:t>Difficult to implement in real life </a:t>
            </a:r>
          </a:p>
          <a:p>
            <a:pPr lvl="1"/>
            <a:r>
              <a:rPr lang="en-US" sz="2000" dirty="0" smtClean="0"/>
              <a:t>Unstable</a:t>
            </a:r>
          </a:p>
          <a:p>
            <a:pPr lvl="1">
              <a:buNone/>
            </a:pPr>
            <a:endParaRPr lang="en-US" sz="20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19400"/>
            <a:ext cx="779204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3819942"/>
            <a:ext cx="7620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4</a:t>
            </a:r>
          </a:p>
          <a:p>
            <a:pPr algn="ctr"/>
            <a:r>
              <a:rPr lang="en-US" sz="4400" dirty="0" smtClean="0"/>
              <a:t>State of Charge (SOC) Regulation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990600" y="68705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Selecting PID Gains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There are many ways of selecting gains</a:t>
            </a:r>
          </a:p>
          <a:p>
            <a:pPr lvl="1"/>
            <a:r>
              <a:rPr lang="en-US" sz="2000" dirty="0" smtClean="0"/>
              <a:t>Some are more “model-based” than others</a:t>
            </a:r>
          </a:p>
          <a:p>
            <a:pPr lvl="1"/>
            <a:r>
              <a:rPr lang="en-US" sz="2000" dirty="0" smtClean="0"/>
              <a:t>Most conventional ways require a linear model of the system</a:t>
            </a:r>
          </a:p>
          <a:p>
            <a:r>
              <a:rPr lang="en-US" sz="2400" dirty="0" smtClean="0"/>
              <a:t>Some techniques are:</a:t>
            </a:r>
          </a:p>
          <a:p>
            <a:pPr lvl="1"/>
            <a:r>
              <a:rPr lang="en-US" sz="2000" u="sng" dirty="0" smtClean="0"/>
              <a:t>Set-point weighting </a:t>
            </a:r>
            <a:r>
              <a:rPr lang="en-US" sz="2000" dirty="0" smtClean="0"/>
              <a:t>– calculate gains based on a formula and a first-order model of the system</a:t>
            </a:r>
          </a:p>
          <a:p>
            <a:pPr lvl="1"/>
            <a:r>
              <a:rPr lang="en-US" sz="2000" u="sng" dirty="0" smtClean="0"/>
              <a:t>Loop Shaping </a:t>
            </a:r>
            <a:r>
              <a:rPr lang="en-US" sz="2000" dirty="0" smtClean="0"/>
              <a:t>– uses a </a:t>
            </a:r>
            <a:r>
              <a:rPr lang="en-US" sz="2000" dirty="0" err="1" smtClean="0"/>
              <a:t>Nyquist</a:t>
            </a:r>
            <a:r>
              <a:rPr lang="en-US" sz="2000" dirty="0" smtClean="0"/>
              <a:t> approach similar and is similar to above</a:t>
            </a:r>
          </a:p>
          <a:p>
            <a:pPr lvl="1"/>
            <a:r>
              <a:rPr lang="en-US" sz="2000" u="sng" dirty="0" smtClean="0"/>
              <a:t>Ziegler-Nichols</a:t>
            </a:r>
            <a:r>
              <a:rPr lang="en-US" sz="2000" dirty="0" smtClean="0"/>
              <a:t> – Empirical technique typically done on the physical plant and some empirically derived equations</a:t>
            </a:r>
            <a:endParaRPr lang="en-US" sz="2000" u="sng" dirty="0" smtClean="0"/>
          </a:p>
          <a:p>
            <a:pPr lvl="1"/>
            <a:r>
              <a:rPr lang="en-US" sz="2000" u="sng" dirty="0"/>
              <a:t>Improved </a:t>
            </a:r>
            <a:r>
              <a:rPr lang="en-US" sz="2000" u="sng" dirty="0" smtClean="0"/>
              <a:t>Ziegler-Nichols</a:t>
            </a:r>
            <a:r>
              <a:rPr lang="en-US" sz="2000" dirty="0" smtClean="0"/>
              <a:t> – improvement on above</a:t>
            </a:r>
          </a:p>
          <a:p>
            <a:endParaRPr lang="en-US" sz="2400" dirty="0"/>
          </a:p>
          <a:p>
            <a:r>
              <a:rPr lang="en-US" sz="2400" dirty="0" smtClean="0"/>
              <a:t>All of these techniques and more can be found in control textbooks and online (Google “PID tuning site:.</a:t>
            </a:r>
            <a:r>
              <a:rPr lang="en-US" sz="2400" dirty="0" err="1" smtClean="0"/>
              <a:t>edu</a:t>
            </a:r>
            <a:r>
              <a:rPr lang="en-US" sz="2400" dirty="0" smtClean="0"/>
              <a:t>”)</a:t>
            </a:r>
            <a:endParaRPr lang="en-US" sz="2400" dirty="0"/>
          </a:p>
          <a:p>
            <a:endParaRPr lang="en-US" sz="28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074987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Selecting PID Gains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 what approach should one use to take advantage of “Model-Based” benefits?</a:t>
            </a:r>
          </a:p>
          <a:p>
            <a:pPr lvl="1"/>
            <a:r>
              <a:rPr lang="en-US" sz="2000" dirty="0" smtClean="0"/>
              <a:t>The answer is really almost any of them…</a:t>
            </a:r>
          </a:p>
          <a:p>
            <a:endParaRPr lang="en-US" sz="2400" dirty="0" smtClean="0"/>
          </a:p>
          <a:p>
            <a:r>
              <a:rPr lang="en-US" sz="2400" dirty="0" smtClean="0"/>
              <a:t>Some techniques require a linear model of the plant</a:t>
            </a:r>
          </a:p>
          <a:p>
            <a:pPr lvl="1"/>
            <a:r>
              <a:rPr lang="en-US" sz="2000" dirty="0" smtClean="0"/>
              <a:t>If your plant is pretty linear, you can fit a first-order or second order and solve for your PID gains</a:t>
            </a:r>
          </a:p>
          <a:p>
            <a:pPr lvl="1"/>
            <a:r>
              <a:rPr lang="en-US" sz="2000" dirty="0" smtClean="0"/>
              <a:t>You can also use the “empirical” Ziegler-Nichols technique on a linear model – just tune the gains in comfort of your office chair rather than on the actual plant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43710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Selecting PID Gains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For plants that are non-linear, there are a </a:t>
            </a:r>
            <a:r>
              <a:rPr lang="en-US" sz="2400" dirty="0" smtClean="0"/>
              <a:t>couple </a:t>
            </a:r>
            <a:r>
              <a:rPr lang="en-US" sz="2400" dirty="0"/>
              <a:t>of </a:t>
            </a:r>
            <a:r>
              <a:rPr lang="en-US" sz="2400" dirty="0" smtClean="0"/>
              <a:t>options:</a:t>
            </a:r>
          </a:p>
          <a:p>
            <a:pPr lvl="1"/>
            <a:r>
              <a:rPr lang="en-US" sz="2000" dirty="0" smtClean="0"/>
              <a:t>Linearize the plant model around your operating point (and hope for the best…)</a:t>
            </a:r>
          </a:p>
          <a:p>
            <a:pPr lvl="1"/>
            <a:r>
              <a:rPr lang="en-US" sz="2000" dirty="0" smtClean="0"/>
              <a:t>Ignore that the plant model is non-linear and use an empirical technique (and hope for the best…)</a:t>
            </a:r>
          </a:p>
          <a:p>
            <a:endParaRPr lang="en-US" sz="2400" dirty="0"/>
          </a:p>
          <a:p>
            <a:r>
              <a:rPr lang="en-US" sz="2400" dirty="0" smtClean="0"/>
              <a:t>The truth is that the world is full of non-linear systems and we manage to control them with PID controls all of the time</a:t>
            </a:r>
          </a:p>
          <a:p>
            <a:pPr lvl="1"/>
            <a:r>
              <a:rPr lang="en-US" sz="2000" dirty="0" smtClean="0"/>
              <a:t>Control text books spend a lot of time talking about linearity that is true</a:t>
            </a:r>
          </a:p>
          <a:p>
            <a:pPr lvl="1"/>
            <a:r>
              <a:rPr lang="en-US" sz="2000" dirty="0" smtClean="0"/>
              <a:t>This is not necessarily what a person doing applied control spends time worrying about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6115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Selecting PID Gains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One of the more effective ways to select PID gains is to let </a:t>
            </a:r>
            <a:r>
              <a:rPr lang="en-US" sz="2400" dirty="0" err="1" smtClean="0"/>
              <a:t>Matlab</a:t>
            </a:r>
            <a:r>
              <a:rPr lang="en-US" sz="2400" dirty="0" smtClean="0"/>
              <a:t> do the work for you:</a:t>
            </a:r>
          </a:p>
          <a:p>
            <a:pPr lvl="1"/>
            <a:r>
              <a:rPr lang="en-US" sz="2000" dirty="0" smtClean="0"/>
              <a:t>Make a Simulink model of your plant and control with P, I, and D as workspace variables</a:t>
            </a:r>
          </a:p>
          <a:p>
            <a:pPr lvl="1"/>
            <a:r>
              <a:rPr lang="en-US" sz="2000" dirty="0" smtClean="0"/>
              <a:t>Define a standard reference input to your control (a series of step inputs, ramp, actual commands - whatever you think is correct)</a:t>
            </a:r>
          </a:p>
          <a:p>
            <a:pPr lvl="1"/>
            <a:r>
              <a:rPr lang="en-US" sz="2000" dirty="0" smtClean="0"/>
              <a:t>Define some scalar error metric you want to minimize and output it to the workspace</a:t>
            </a:r>
          </a:p>
          <a:p>
            <a:pPr lvl="1"/>
            <a:r>
              <a:rPr lang="en-US" sz="2000" dirty="0" smtClean="0"/>
              <a:t>Wrap an optimizer around the Simulink code so that it picks the best P, I, and D values to minimize the error</a:t>
            </a:r>
          </a:p>
          <a:p>
            <a:r>
              <a:rPr lang="en-US" sz="2400" dirty="0" smtClean="0"/>
              <a:t>This takes some time to learn how to do and doesn’t have much “finesse” – but it gets the job done</a:t>
            </a:r>
          </a:p>
          <a:p>
            <a:pPr lvl="1"/>
            <a:r>
              <a:rPr lang="en-US" sz="2000" dirty="0" smtClean="0"/>
              <a:t>You can also make the control algorithm complex, add feedforward control, etc. and still get an answer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8037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PID Tuning Rule Example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Ziegler-Nichols Frequency Method</a:t>
            </a:r>
          </a:p>
          <a:p>
            <a:pPr lvl="1"/>
            <a:r>
              <a:rPr lang="en-US" sz="2000" dirty="0" smtClean="0"/>
              <a:t>First, set P gain (K</a:t>
            </a:r>
            <a:r>
              <a:rPr lang="en-US" sz="2000" baseline="-25000" dirty="0" smtClean="0"/>
              <a:t>M</a:t>
            </a:r>
            <a:r>
              <a:rPr lang="en-US" sz="2000" dirty="0" smtClean="0"/>
              <a:t>) equal to 0 and increase until you achieve sustained oscillations</a:t>
            </a:r>
          </a:p>
          <a:p>
            <a:pPr lvl="1"/>
            <a:r>
              <a:rPr lang="en-US" sz="2000" dirty="0" smtClean="0"/>
              <a:t>Record oscillation period (P</a:t>
            </a:r>
            <a:r>
              <a:rPr lang="en-US" sz="2000" baseline="-25000" dirty="0" smtClean="0"/>
              <a:t>M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Calculate gains:</a:t>
            </a:r>
          </a:p>
          <a:p>
            <a:pPr lvl="1"/>
            <a:endParaRPr lang="en-US" sz="2000" baseline="-25000" dirty="0" smtClean="0"/>
          </a:p>
          <a:p>
            <a:endParaRPr lang="en-US" sz="2400" dirty="0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038600"/>
            <a:ext cx="2543175" cy="381000"/>
          </a:xfrm>
          <a:prstGeom prst="rect">
            <a:avLst/>
          </a:prstGeom>
          <a:noFill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4429125"/>
            <a:ext cx="4133850" cy="676275"/>
          </a:xfrm>
          <a:prstGeom prst="rect">
            <a:avLst/>
          </a:prstGeom>
          <a:noFill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4962525"/>
            <a:ext cx="4876800" cy="676275"/>
          </a:xfrm>
          <a:prstGeom prst="rect">
            <a:avLst/>
          </a:prstGeom>
          <a:noFill/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151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PID Tuning Rule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Sustained oscillations with oscillation period P</a:t>
            </a:r>
            <a:r>
              <a:rPr lang="en-US" sz="2400" baseline="-25000" dirty="0" smtClean="0"/>
              <a:t>M</a:t>
            </a:r>
            <a:endParaRPr lang="en-US" sz="2400" baseline="-25000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151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057399"/>
            <a:ext cx="5257800" cy="4207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PID Tuning Rule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Another Method</a:t>
            </a:r>
          </a:p>
          <a:p>
            <a:pPr lvl="1"/>
            <a:r>
              <a:rPr lang="en-US" sz="2000" dirty="0" smtClean="0"/>
              <a:t>Need step response of open loop system</a:t>
            </a:r>
          </a:p>
          <a:p>
            <a:pPr lvl="1">
              <a:buNone/>
            </a:pPr>
            <a:endParaRPr 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743200"/>
            <a:ext cx="57732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PID Tuning Rule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1"/>
            <a:ext cx="1676400" cy="380999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2000" dirty="0" smtClean="0"/>
              <a:t>P Control: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971800"/>
            <a:ext cx="57732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5100" y="1435100"/>
            <a:ext cx="762000" cy="495300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1428810"/>
            <a:ext cx="1971675" cy="495300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2349500"/>
            <a:ext cx="3305175" cy="495300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19600" y="14478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PI Control:</a:t>
            </a:r>
            <a:endParaRPr lang="en-US" sz="20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930400" y="2362200"/>
            <a:ext cx="2286000" cy="380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PID Control: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Nonlinear Plants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81200"/>
            <a:ext cx="40767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42672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For certain types of nonlinear plants, a simple control works fine</a:t>
            </a:r>
          </a:p>
          <a:p>
            <a:r>
              <a:rPr lang="en-US" sz="2800" dirty="0" smtClean="0"/>
              <a:t>For others, the nonlinearities are so great that they can’t be ignored</a:t>
            </a:r>
          </a:p>
          <a:p>
            <a:r>
              <a:rPr lang="en-US" sz="2800" dirty="0" smtClean="0"/>
              <a:t>The basic PID concept can be extended for these scenarios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70760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Gain Scheduling	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Gain scheduling is a technique that can effectively deal with non-linear plants (without all of the mess…)</a:t>
            </a:r>
          </a:p>
          <a:p>
            <a:endParaRPr lang="en-US" sz="2400" dirty="0" smtClean="0"/>
          </a:p>
          <a:p>
            <a:r>
              <a:rPr lang="en-US" sz="2400" dirty="0" smtClean="0"/>
              <a:t>General idea is:</a:t>
            </a:r>
          </a:p>
          <a:p>
            <a:pPr lvl="1"/>
            <a:r>
              <a:rPr lang="en-US" sz="2000" dirty="0" smtClean="0"/>
              <a:t>Divide up the plant operation into “zones” – these zones should be “scheduled” based on things that represent the nonlinearities</a:t>
            </a:r>
          </a:p>
          <a:p>
            <a:pPr lvl="1"/>
            <a:r>
              <a:rPr lang="en-US" sz="2000" dirty="0" smtClean="0"/>
              <a:t>Develop PID gains for each of the zones using any technique</a:t>
            </a:r>
          </a:p>
          <a:p>
            <a:pPr lvl="1"/>
            <a:r>
              <a:rPr lang="en-US" sz="2000" dirty="0" smtClean="0"/>
              <a:t>Verify that the P, I, and D gains are relatively smooth in adjacent zones</a:t>
            </a:r>
          </a:p>
          <a:p>
            <a:pPr lvl="1"/>
            <a:r>
              <a:rPr lang="en-US" sz="2000" dirty="0" smtClean="0"/>
              <a:t>As the plant moves from one zone to the next, swap out your P, I, and D gains accordingly</a:t>
            </a:r>
          </a:p>
          <a:p>
            <a:endParaRPr lang="en-US" sz="2400" dirty="0"/>
          </a:p>
          <a:p>
            <a:r>
              <a:rPr lang="en-US" sz="2400" dirty="0" smtClean="0"/>
              <a:t>This is not a theoretically rigorous technique put is used extensively for applied control </a:t>
            </a:r>
          </a:p>
        </p:txBody>
      </p:sp>
    </p:spTree>
    <p:extLst>
      <p:ext uri="{BB962C8B-B14F-4D97-AF65-F5344CB8AC3E}">
        <p14:creationId xmlns:p14="http://schemas.microsoft.com/office/powerpoint/2010/main" val="286695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Module 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SOC regulation is critical to designing a successful HEV </a:t>
            </a:r>
          </a:p>
          <a:p>
            <a:pPr lvl="1"/>
            <a:r>
              <a:rPr lang="en-US" sz="2000" dirty="0" smtClean="0"/>
              <a:t>Controlled by supervisory control</a:t>
            </a:r>
          </a:p>
          <a:p>
            <a:pPr lvl="1"/>
            <a:r>
              <a:rPr lang="en-US" sz="2000" dirty="0" smtClean="0"/>
              <a:t>Poor SOC regulation can lead to battery failure and poor efficiency</a:t>
            </a:r>
          </a:p>
          <a:p>
            <a:pPr lvl="2"/>
            <a:r>
              <a:rPr lang="en-US" sz="1600" dirty="0" smtClean="0"/>
              <a:t>Maximum and minimum SOC limits</a:t>
            </a:r>
          </a:p>
          <a:p>
            <a:pPr lvl="2"/>
            <a:r>
              <a:rPr lang="en-US" sz="1600" dirty="0" smtClean="0"/>
              <a:t>Charge sustaining region</a:t>
            </a:r>
          </a:p>
          <a:p>
            <a:r>
              <a:rPr lang="en-US" sz="2400" dirty="0" smtClean="0"/>
              <a:t>A combination of PID and feed-forward control are used to control SOC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Gain Scheduling</a:t>
            </a: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5325979" cy="441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82417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Hysteresis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Operating in zone 1</a:t>
            </a:r>
          </a:p>
          <a:p>
            <a:pPr lvl="1"/>
            <a:r>
              <a:rPr lang="en-US" sz="1800" dirty="0" smtClean="0"/>
              <a:t>Will not switch to zone 2 gains until engine speed reaches </a:t>
            </a:r>
            <a:r>
              <a:rPr lang="el-GR" sz="1800" dirty="0" smtClean="0"/>
              <a:t>ω</a:t>
            </a:r>
            <a:r>
              <a:rPr lang="en-US" sz="1800" baseline="-25000" dirty="0" smtClean="0"/>
              <a:t>b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438400"/>
            <a:ext cx="4741649" cy="386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89844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Hysteresis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Operating in zone 2</a:t>
            </a:r>
          </a:p>
          <a:p>
            <a:pPr lvl="1"/>
            <a:r>
              <a:rPr lang="en-US" sz="2000" dirty="0" smtClean="0"/>
              <a:t>Won’t switch back to zone 1 gains until engine speed reaches </a:t>
            </a:r>
            <a:r>
              <a:rPr lang="el-GR" sz="2000" dirty="0" smtClean="0"/>
              <a:t>ω</a:t>
            </a:r>
            <a:r>
              <a:rPr lang="en-US" sz="2000" baseline="-25000" dirty="0" smtClean="0"/>
              <a:t>a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14600"/>
            <a:ext cx="4724400" cy="3852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58406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7216" y="3505200"/>
            <a:ext cx="4374384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HEV Example - PI Gain Scheduling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As SOC gets well below SOC target, gains increased</a:t>
            </a:r>
          </a:p>
          <a:p>
            <a:pPr lvl="1"/>
            <a:r>
              <a:rPr lang="en-US" sz="1800" dirty="0" smtClean="0"/>
              <a:t>SOC increases towards target</a:t>
            </a:r>
          </a:p>
          <a:p>
            <a:r>
              <a:rPr lang="en-US" sz="2000" dirty="0" smtClean="0"/>
              <a:t>As SOC gets higher than SOC target, gains decreased</a:t>
            </a:r>
          </a:p>
          <a:p>
            <a:pPr lvl="1"/>
            <a:r>
              <a:rPr lang="en-US" sz="1800" dirty="0" smtClean="0"/>
              <a:t>SOC decreases towards target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720" y="3505200"/>
            <a:ext cx="443668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68919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</a:p>
          <a:p>
            <a:pPr algn="ctr"/>
            <a:r>
              <a:rPr lang="en-US" sz="4400" dirty="0" smtClean="0"/>
              <a:t>Module 4-3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Pure feed-forward control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7620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4 </a:t>
            </a:r>
          </a:p>
          <a:p>
            <a:pPr algn="ctr"/>
            <a:r>
              <a:rPr lang="en-US" sz="4400" dirty="0" smtClean="0"/>
              <a:t>SOC Regulation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Module 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this module, we will do the following:</a:t>
            </a:r>
          </a:p>
          <a:p>
            <a:pPr lvl="1"/>
            <a:r>
              <a:rPr lang="en-US" sz="2000" dirty="0" smtClean="0"/>
              <a:t>Review SOC and its importance</a:t>
            </a:r>
          </a:p>
          <a:p>
            <a:pPr lvl="1"/>
            <a:r>
              <a:rPr lang="en-US" sz="2000" dirty="0" smtClean="0"/>
              <a:t>Review PID controller tuning methods</a:t>
            </a:r>
          </a:p>
          <a:p>
            <a:pPr lvl="1"/>
            <a:r>
              <a:rPr lang="en-US" sz="2000" dirty="0" smtClean="0"/>
              <a:t>Demonstrate PID control</a:t>
            </a:r>
          </a:p>
          <a:p>
            <a:pPr lvl="1"/>
            <a:r>
              <a:rPr lang="en-US" sz="2000" dirty="0" smtClean="0"/>
              <a:t>Demonstrate feed-forward control</a:t>
            </a:r>
          </a:p>
          <a:p>
            <a:pPr lvl="1"/>
            <a:r>
              <a:rPr lang="en-US" sz="2000" dirty="0" smtClean="0"/>
              <a:t>Demonstrate PID control with feed-forward control</a:t>
            </a:r>
          </a:p>
          <a:p>
            <a:pPr lvl="1"/>
            <a:endParaRPr lang="en-US" sz="20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</a:p>
          <a:p>
            <a:pPr algn="ctr"/>
            <a:r>
              <a:rPr lang="en-US" sz="4400" dirty="0" smtClean="0"/>
              <a:t>Module 4-4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 + feed-forward control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0668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4 </a:t>
            </a:r>
          </a:p>
          <a:p>
            <a:pPr algn="ctr"/>
            <a:r>
              <a:rPr lang="en-US" sz="4400" dirty="0" smtClean="0"/>
              <a:t>SOC Regulation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</a:p>
          <a:p>
            <a:pPr algn="ctr"/>
            <a:r>
              <a:rPr lang="en-US" sz="4400" dirty="0" smtClean="0"/>
              <a:t>Module 4-1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Importance of SOC regulation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685800"/>
            <a:ext cx="7620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4</a:t>
            </a:r>
          </a:p>
          <a:p>
            <a:pPr algn="ctr"/>
            <a:r>
              <a:rPr lang="en-US" sz="4400" dirty="0" smtClean="0"/>
              <a:t>State of Charge (SOC) Regulation</a:t>
            </a:r>
            <a:endParaRPr lang="en-US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SOC?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Dimensionless value describe amount of usable charge in battery</a:t>
            </a:r>
          </a:p>
          <a:p>
            <a:pPr lvl="1"/>
            <a:r>
              <a:rPr lang="en-US" sz="2000" dirty="0" smtClean="0"/>
              <a:t>Expressed as a percent capacity/energy of total capacity/energy</a:t>
            </a:r>
          </a:p>
          <a:p>
            <a:pPr lvl="1"/>
            <a:r>
              <a:rPr lang="en-US" sz="2000" dirty="0" smtClean="0"/>
              <a:t>Based on open-circuit voltage (V</a:t>
            </a:r>
            <a:r>
              <a:rPr lang="en-US" sz="2000" baseline="-25000" dirty="0" smtClean="0"/>
              <a:t>OC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758" y="3505200"/>
            <a:ext cx="3505200" cy="2954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19600" y="3445042"/>
            <a:ext cx="4267200" cy="3074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What happens with poor SOC regulation?</a:t>
            </a:r>
          </a:p>
          <a:p>
            <a:pPr lvl="1"/>
            <a:r>
              <a:rPr lang="en-US" sz="2000" dirty="0" smtClean="0"/>
              <a:t>Can overcharge or undercharge the battery</a:t>
            </a:r>
          </a:p>
          <a:p>
            <a:pPr lvl="1"/>
            <a:r>
              <a:rPr lang="en-US" sz="2000" dirty="0" smtClean="0"/>
              <a:t>Inefficient operation</a:t>
            </a:r>
          </a:p>
          <a:p>
            <a:pPr>
              <a:buFont typeface="Arial" pitchFamily="34" charset="0"/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Importance of SOC Regulation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3337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Important to have control limits preventing overcharging and depleting of battery</a:t>
            </a:r>
          </a:p>
          <a:p>
            <a:r>
              <a:rPr lang="en-US" sz="2400" dirty="0" smtClean="0"/>
              <a:t>Battery Management System (BMS) will disconnect the battery if it is in danger</a:t>
            </a:r>
          </a:p>
          <a:p>
            <a:endParaRPr lang="en-US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0570" y="1752600"/>
            <a:ext cx="4857441" cy="387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6098</TotalTime>
  <Words>1277</Words>
  <Application>Microsoft Office PowerPoint</Application>
  <PresentationFormat>On-screen Show (4:3)</PresentationFormat>
  <Paragraphs>166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Arial</vt:lpstr>
      <vt:lpstr>Calibri</vt:lpstr>
      <vt:lpstr>Office Theme</vt:lpstr>
      <vt:lpstr>PowerPoint Presentation</vt:lpstr>
      <vt:lpstr>PowerPoint Presentation</vt:lpstr>
      <vt:lpstr>Module Overview</vt:lpstr>
      <vt:lpstr>Module Overview</vt:lpstr>
      <vt:lpstr>PowerPoint Presentation</vt:lpstr>
      <vt:lpstr>PowerPoint Presentation</vt:lpstr>
      <vt:lpstr>Review of Importance of SOC regulation</vt:lpstr>
      <vt:lpstr>What is SOC?</vt:lpstr>
      <vt:lpstr>Importance of SOC Regulation</vt:lpstr>
      <vt:lpstr>Supervisory SOC Regulation</vt:lpstr>
      <vt:lpstr>Supervisory SOC Regulation</vt:lpstr>
      <vt:lpstr>PowerPoint Presentation</vt:lpstr>
      <vt:lpstr>PowerPoint Presentation</vt:lpstr>
      <vt:lpstr>PID control</vt:lpstr>
      <vt:lpstr>What is PID Control?</vt:lpstr>
      <vt:lpstr>PID Controller</vt:lpstr>
      <vt:lpstr>Proportional Control</vt:lpstr>
      <vt:lpstr>PI Control</vt:lpstr>
      <vt:lpstr>PID Control</vt:lpstr>
      <vt:lpstr>Selecting PID Gains</vt:lpstr>
      <vt:lpstr>Selecting PID Gains</vt:lpstr>
      <vt:lpstr>Selecting PID Gains</vt:lpstr>
      <vt:lpstr>Selecting PID Gains</vt:lpstr>
      <vt:lpstr>PID Tuning Rule Example</vt:lpstr>
      <vt:lpstr>PID Tuning Rule Example</vt:lpstr>
      <vt:lpstr>PID Tuning Rule Example</vt:lpstr>
      <vt:lpstr>PID Tuning Rule Example</vt:lpstr>
      <vt:lpstr>Nonlinear Plants</vt:lpstr>
      <vt:lpstr>Gain Scheduling </vt:lpstr>
      <vt:lpstr>Gain Scheduling</vt:lpstr>
      <vt:lpstr>Hysteresis</vt:lpstr>
      <vt:lpstr>Hysteresis</vt:lpstr>
      <vt:lpstr>HEV Example - PI Gain Scheduling</vt:lpstr>
      <vt:lpstr>Demonstration</vt:lpstr>
      <vt:lpstr>PowerPoint Presentation</vt:lpstr>
      <vt:lpstr>PowerPoint Presentation</vt:lpstr>
      <vt:lpstr>Pure feed-forward control</vt:lpstr>
      <vt:lpstr>Demonstration</vt:lpstr>
      <vt:lpstr>PowerPoint Presentation</vt:lpstr>
      <vt:lpstr>PowerPoint Presentation</vt:lpstr>
      <vt:lpstr>Pi + feed-forward control</vt:lpstr>
      <vt:lpstr>Demonstration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87</cp:revision>
  <dcterms:created xsi:type="dcterms:W3CDTF">2013-01-07T18:43:46Z</dcterms:created>
  <dcterms:modified xsi:type="dcterms:W3CDTF">2014-08-29T16:24:14Z</dcterms:modified>
</cp:coreProperties>
</file>