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312" r:id="rId4"/>
    <p:sldId id="303" r:id="rId5"/>
    <p:sldId id="301" r:id="rId6"/>
    <p:sldId id="311" r:id="rId7"/>
    <p:sldId id="30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FF221-5B60-4116-8C3E-2CA968AA418C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EC154-1C47-4FFE-801F-9B19E3F723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624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C154-1C47-4FFE-801F-9B19E3F7231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80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pPr/>
              <a:t>8/29/2014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24200"/>
            <a:ext cx="8458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1 </a:t>
            </a:r>
          </a:p>
          <a:p>
            <a:pPr algn="ctr"/>
            <a:r>
              <a:rPr lang="en-US" sz="4400" dirty="0" smtClean="0"/>
              <a:t>Introduction to Supervisory Control and Fault Diagnosis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990600" y="68705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HEV Supervisory Control and Fault Diagnosis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Contributors to the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Eric Gallo – MS in ME and </a:t>
            </a:r>
            <a:r>
              <a:rPr lang="en-US" sz="2000" dirty="0" err="1" smtClean="0"/>
              <a:t>EcoCAR</a:t>
            </a:r>
            <a:r>
              <a:rPr lang="en-US" sz="2000" dirty="0" smtClean="0"/>
              <a:t> 2 Team Member</a:t>
            </a:r>
          </a:p>
          <a:p>
            <a:r>
              <a:rPr lang="en-US" sz="2000" dirty="0" smtClean="0"/>
              <a:t>Amanda Hyde – </a:t>
            </a:r>
            <a:r>
              <a:rPr lang="en-US" sz="2000" dirty="0"/>
              <a:t>MS in ME and </a:t>
            </a:r>
            <a:r>
              <a:rPr lang="en-US" sz="2000" dirty="0" err="1"/>
              <a:t>EcoCAR</a:t>
            </a:r>
            <a:r>
              <a:rPr lang="en-US" sz="2000" dirty="0"/>
              <a:t> 2 Team </a:t>
            </a:r>
            <a:r>
              <a:rPr lang="en-US" sz="2000" dirty="0" smtClean="0"/>
              <a:t>Member</a:t>
            </a:r>
          </a:p>
          <a:p>
            <a:r>
              <a:rPr lang="en-US" sz="2000" dirty="0" smtClean="0"/>
              <a:t>Sabarish Gurusubramanian – MS in ME and </a:t>
            </a:r>
            <a:r>
              <a:rPr lang="en-US" sz="2000" dirty="0" err="1" smtClean="0"/>
              <a:t>EcoCAR</a:t>
            </a:r>
            <a:r>
              <a:rPr lang="en-US" sz="2000" dirty="0" smtClean="0"/>
              <a:t> 2 Team Member</a:t>
            </a:r>
          </a:p>
          <a:p>
            <a:r>
              <a:rPr lang="en-US" sz="2000" dirty="0" smtClean="0"/>
              <a:t>Shawn Midlam-Mohler – Prof. in ME and </a:t>
            </a:r>
            <a:r>
              <a:rPr lang="en-US" sz="2000" dirty="0" err="1" smtClean="0"/>
              <a:t>EcoCAR</a:t>
            </a:r>
            <a:r>
              <a:rPr lang="en-US" sz="2000" dirty="0" smtClean="0"/>
              <a:t> 2 Advisor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38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a Supervisory Control?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supervisory control is a high-level controller that typically sends out requests to sub-controllers to fulfill</a:t>
            </a:r>
          </a:p>
          <a:p>
            <a:endParaRPr lang="en-US" sz="2400" dirty="0"/>
          </a:p>
          <a:p>
            <a:r>
              <a:rPr lang="en-US" sz="2400" dirty="0" smtClean="0"/>
              <a:t>In the context of a hybrid electric vehicle, this controller would:</a:t>
            </a:r>
          </a:p>
          <a:p>
            <a:pPr lvl="1"/>
            <a:r>
              <a:rPr lang="en-US" sz="2000" dirty="0" smtClean="0"/>
              <a:t>Request torque/speed from the various engines and motors</a:t>
            </a:r>
          </a:p>
          <a:p>
            <a:pPr lvl="1"/>
            <a:r>
              <a:rPr lang="en-US" sz="2000" dirty="0" smtClean="0"/>
              <a:t>Determine the correct split of propulsive torque to optimize energy consumption</a:t>
            </a:r>
          </a:p>
          <a:p>
            <a:pPr lvl="1"/>
            <a:r>
              <a:rPr lang="en-US" sz="2000" dirty="0" smtClean="0"/>
              <a:t>Determine the correct operating mode of the vehicle</a:t>
            </a:r>
          </a:p>
          <a:p>
            <a:endParaRPr lang="en-US" sz="2400" dirty="0"/>
          </a:p>
          <a:p>
            <a:r>
              <a:rPr lang="en-US" sz="2400" dirty="0" smtClean="0"/>
              <a:t>For vehicles developed in AVTCs, this is one of the most important control tasks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Supervisory Control</a:t>
            </a:r>
            <a:endParaRPr lang="en-US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252475"/>
            <a:ext cx="8229600" cy="322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Fault Diagnosis?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Fault Diagnosis is the process of finding faulty components/software on a system in real time and mitigating the fault</a:t>
            </a:r>
          </a:p>
          <a:p>
            <a:endParaRPr lang="en-US" sz="2000" dirty="0"/>
          </a:p>
          <a:p>
            <a:r>
              <a:rPr lang="en-US" sz="2000" dirty="0" smtClean="0"/>
              <a:t>Fault Diagnosis process is generally broken down into three phases:</a:t>
            </a:r>
          </a:p>
          <a:p>
            <a:pPr lvl="1"/>
            <a:r>
              <a:rPr lang="en-US" sz="1800" b="1" u="sng" dirty="0" smtClean="0"/>
              <a:t>Detecting</a:t>
            </a:r>
            <a:r>
              <a:rPr lang="en-US" sz="1800" u="sng" dirty="0" smtClean="0"/>
              <a:t> a Fault</a:t>
            </a:r>
          </a:p>
          <a:p>
            <a:pPr lvl="1"/>
            <a:r>
              <a:rPr lang="en-US" sz="1800" b="1" u="sng" dirty="0" smtClean="0"/>
              <a:t>Isolating</a:t>
            </a:r>
            <a:r>
              <a:rPr lang="en-US" sz="1800" u="sng" dirty="0" smtClean="0"/>
              <a:t> a Fault</a:t>
            </a:r>
          </a:p>
          <a:p>
            <a:pPr lvl="1"/>
            <a:r>
              <a:rPr lang="en-US" sz="1800" b="1" u="sng" dirty="0" smtClean="0"/>
              <a:t>Remediating</a:t>
            </a:r>
            <a:r>
              <a:rPr lang="en-US" sz="1800" u="sng" dirty="0" smtClean="0"/>
              <a:t> a Fault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We do fault diagnosis to:</a:t>
            </a:r>
          </a:p>
          <a:p>
            <a:pPr lvl="1"/>
            <a:r>
              <a:rPr lang="en-US" sz="1800" dirty="0" smtClean="0"/>
              <a:t>Improve safety</a:t>
            </a:r>
          </a:p>
          <a:p>
            <a:pPr lvl="1"/>
            <a:r>
              <a:rPr lang="en-US" sz="1800" dirty="0" smtClean="0"/>
              <a:t>Improve reliability</a:t>
            </a:r>
          </a:p>
          <a:p>
            <a:pPr lvl="1"/>
            <a:r>
              <a:rPr lang="en-US" sz="1800" dirty="0" smtClean="0"/>
              <a:t>Ensure critical functions of the vehicle</a:t>
            </a:r>
          </a:p>
        </p:txBody>
      </p:sp>
    </p:spTree>
    <p:extLst>
      <p:ext uri="{BB962C8B-B14F-4D97-AF65-F5344CB8AC3E}">
        <p14:creationId xmlns:p14="http://schemas.microsoft.com/office/powerpoint/2010/main" val="301603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Learning Modules</a:t>
            </a:r>
          </a:p>
          <a:p>
            <a:pPr lvl="1"/>
            <a:r>
              <a:rPr lang="en-US" b="1" dirty="0" smtClean="0"/>
              <a:t>Module 1: </a:t>
            </a:r>
            <a:r>
              <a:rPr lang="en-US" dirty="0" smtClean="0"/>
              <a:t>Course Introduction</a:t>
            </a:r>
          </a:p>
          <a:p>
            <a:pPr lvl="1"/>
            <a:r>
              <a:rPr lang="en-US" b="1" dirty="0" smtClean="0"/>
              <a:t>Module 2: </a:t>
            </a:r>
            <a:r>
              <a:rPr lang="en-US" dirty="0" smtClean="0"/>
              <a:t>Propulsive Torque Control</a:t>
            </a:r>
          </a:p>
          <a:p>
            <a:pPr lvl="1"/>
            <a:r>
              <a:rPr lang="en-US" b="1" dirty="0" smtClean="0"/>
              <a:t>Module 3: </a:t>
            </a:r>
            <a:r>
              <a:rPr lang="en-US" dirty="0" smtClean="0"/>
              <a:t>Engine and Generator Control</a:t>
            </a:r>
          </a:p>
          <a:p>
            <a:pPr lvl="1"/>
            <a:r>
              <a:rPr lang="en-US" b="1" dirty="0" smtClean="0"/>
              <a:t>Module 4: </a:t>
            </a:r>
            <a:r>
              <a:rPr lang="en-US" dirty="0" smtClean="0"/>
              <a:t>State of Charge (SOC) Regulation</a:t>
            </a:r>
          </a:p>
          <a:p>
            <a:pPr lvl="1"/>
            <a:r>
              <a:rPr lang="en-US" b="1" dirty="0" smtClean="0"/>
              <a:t>Module 5: </a:t>
            </a:r>
            <a:r>
              <a:rPr lang="en-US" dirty="0" smtClean="0"/>
              <a:t>Fault Diagnosis</a:t>
            </a:r>
          </a:p>
          <a:p>
            <a:pPr lvl="1"/>
            <a:r>
              <a:rPr lang="en-US" b="1" dirty="0" smtClean="0"/>
              <a:t>Module 6:</a:t>
            </a:r>
            <a:r>
              <a:rPr lang="en-US" dirty="0" smtClean="0"/>
              <a:t> Overview of the Control Design Process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Demonstrations:</a:t>
            </a:r>
          </a:p>
          <a:p>
            <a:pPr lvl="1"/>
            <a:r>
              <a:rPr lang="en-US" smtClean="0"/>
              <a:t>MATLAB/Simulink</a:t>
            </a:r>
            <a:endParaRPr lang="en-US" dirty="0" smtClean="0"/>
          </a:p>
          <a:p>
            <a:pPr lvl="2"/>
            <a:r>
              <a:rPr lang="en-US" dirty="0" smtClean="0"/>
              <a:t>Optimization of engine and generator operating points (Module 3)</a:t>
            </a:r>
          </a:p>
          <a:p>
            <a:pPr lvl="2"/>
            <a:r>
              <a:rPr lang="en-US" dirty="0" smtClean="0"/>
              <a:t>Thermostatic control (Module 4)</a:t>
            </a:r>
          </a:p>
          <a:p>
            <a:pPr lvl="2"/>
            <a:r>
              <a:rPr lang="en-US" dirty="0" smtClean="0"/>
              <a:t>PID control (Module 4)</a:t>
            </a:r>
          </a:p>
          <a:p>
            <a:pPr lvl="2"/>
            <a:r>
              <a:rPr lang="en-US" dirty="0" smtClean="0"/>
              <a:t>Feed-forward control (Module 4)</a:t>
            </a:r>
          </a:p>
          <a:p>
            <a:pPr lvl="2"/>
            <a:r>
              <a:rPr lang="en-US" dirty="0" smtClean="0"/>
              <a:t>PID with feed-forward control (Module 4)</a:t>
            </a:r>
          </a:p>
          <a:p>
            <a:pPr lvl="1"/>
            <a:r>
              <a:rPr lang="en-US" dirty="0" smtClean="0"/>
              <a:t>FMEA / FTA (Module 5)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5342</TotalTime>
  <Words>303</Words>
  <Application>Microsoft Office PowerPoint</Application>
  <PresentationFormat>On-screen Show (4:3)</PresentationFormat>
  <Paragraphs>49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Contributors to the Course</vt:lpstr>
      <vt:lpstr>What is a Supervisory Control?</vt:lpstr>
      <vt:lpstr>Supervisory Control</vt:lpstr>
      <vt:lpstr>What is Fault Diagnosis?</vt:lpstr>
      <vt:lpstr>Course Setup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91</cp:revision>
  <dcterms:created xsi:type="dcterms:W3CDTF">2013-01-07T18:43:46Z</dcterms:created>
  <dcterms:modified xsi:type="dcterms:W3CDTF">2014-08-29T16:20:35Z</dcterms:modified>
</cp:coreProperties>
</file>